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7" r:id="rId15"/>
    <p:sldId id="270" r:id="rId16"/>
    <p:sldId id="271" r:id="rId17"/>
    <p:sldId id="272" r:id="rId18"/>
    <p:sldId id="273" r:id="rId19"/>
    <p:sldId id="274" r:id="rId20"/>
    <p:sldId id="275" r:id="rId21"/>
    <p:sldId id="276" r:id="rId22"/>
    <p:sldId id="277" r:id="rId23"/>
    <p:sldId id="281"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13" autoAdjust="0"/>
  </p:normalViewPr>
  <p:slideViewPr>
    <p:cSldViewPr snapToGrid="0">
      <p:cViewPr varScale="1">
        <p:scale>
          <a:sx n="71" d="100"/>
          <a:sy n="71" d="100"/>
        </p:scale>
        <p:origin x="20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11315968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11315968a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“It requires that changemakers look beyond any single organization to understand the system by identifying all of the actors that touch the issue we seek to address. Then going further to explore the relationships among these actors, the distribution of power, the institutional norms and constraints within which they operate, and the attitudes and assumptions that influence decisions. These are the conditions that significantly impede or enable social change.” (Kania, Kramer and Senge in</a:t>
            </a:r>
            <a:r>
              <a:rPr lang="en-US" i="1"/>
              <a:t> The Water of Systems Change</a:t>
            </a:r>
            <a:r>
              <a:rPr lang="en-US"/>
              <a:t>)</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t>It’s a process of discernment, trust-building and culture change.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t>Many of your colleague Commissioners and EDs are moving toward this focus on systems change, and in fact, it is an approach that is sweeping the country and world, according to the Stanford Center for Social Innovation, with evidence showing efficacy and impact.</a:t>
            </a: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
        <p:nvSpPr>
          <p:cNvPr id="165" name="Google Shape;165;g511315968a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If anyone can do it, San Diego County can do it!  You have an extensive network of leaders and social mavens and movers and shakers, and F5 has a huge and growing network already.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t>Collaborate, integrate, engage deeply with community.  You will see these themes in your new Strategic Plan.</a:t>
            </a: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The SP Framework provides an at a glance overview of the content and organization of the strategic plan. </a:t>
            </a:r>
          </a:p>
          <a:p>
            <a:pPr marL="171450" lvl="0" indent="-171450" algn="l" rtl="0">
              <a:spcBef>
                <a:spcPts val="0"/>
              </a:spcBef>
              <a:spcAft>
                <a:spcPts val="0"/>
              </a:spcAft>
              <a:buFont typeface="Arial" panose="020B0604020202020204" pitchFamily="34" charset="0"/>
              <a:buChar char="•"/>
            </a:pPr>
            <a:r>
              <a:rPr lang="en-US" dirty="0"/>
              <a:t>The First 5 SD vision, values mission and ore functions continue to serve as the foundation for the plans goals and objectives which, in turn lay the groundwork for both the goals and objectives which, in turn lay the groundwork for our initiatives, projects, programs and services. </a:t>
            </a:r>
          </a:p>
          <a:p>
            <a:pPr marL="171450" lvl="0" indent="-171450" algn="l" rtl="0">
              <a:spcBef>
                <a:spcPts val="0"/>
              </a:spcBef>
              <a:spcAft>
                <a:spcPts val="0"/>
              </a:spcAft>
              <a:buFont typeface="Arial" panose="020B0604020202020204" pitchFamily="34" charset="0"/>
              <a:buChar char="•"/>
            </a:pPr>
            <a:r>
              <a:rPr lang="en-US" dirty="0"/>
              <a:t>The first version of this framework was adopted in 2009 through an </a:t>
            </a:r>
            <a:r>
              <a:rPr lang="en-US" dirty="0" err="1"/>
              <a:t>indepth</a:t>
            </a:r>
            <a:r>
              <a:rPr lang="en-US" dirty="0"/>
              <a:t> community engagement, with revisions applied in recent years. </a:t>
            </a:r>
          </a:p>
          <a:p>
            <a:pPr marL="171450" lvl="0" indent="-171450" algn="l" rtl="0">
              <a:spcBef>
                <a:spcPts val="0"/>
              </a:spcBef>
              <a:spcAft>
                <a:spcPts val="0"/>
              </a:spcAft>
              <a:buFont typeface="Arial" panose="020B0604020202020204" pitchFamily="34" charset="0"/>
              <a:buChar char="•"/>
            </a:pPr>
            <a:r>
              <a:rPr lang="en-US" dirty="0"/>
              <a:t>The proposed framework for 2020-2025 includes an enhancement with four new strategic directions. </a:t>
            </a:r>
          </a:p>
          <a:p>
            <a:pPr marL="0" lvl="0" indent="0" algn="l" rtl="0">
              <a:spcBef>
                <a:spcPts val="0"/>
              </a:spcBef>
              <a:spcAft>
                <a:spcPts val="0"/>
              </a:spcAft>
              <a:buFont typeface="Arial" panose="020B0604020202020204" pitchFamily="34" charset="0"/>
              <a:buNone/>
            </a:pPr>
            <a:endParaRPr dirty="0"/>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We have maintained fidelity to our north star which is our big Vision!   </a:t>
            </a:r>
          </a:p>
          <a:p>
            <a:pPr marL="171450" lvl="0" indent="-171450" algn="l" rtl="0">
              <a:spcBef>
                <a:spcPts val="0"/>
              </a:spcBef>
              <a:spcAft>
                <a:spcPts val="0"/>
              </a:spcAft>
              <a:buFont typeface="Arial" panose="020B0604020202020204" pitchFamily="34" charset="0"/>
              <a:buChar char="•"/>
            </a:pPr>
            <a:r>
              <a:rPr lang="en-US" dirty="0"/>
              <a:t>We use our various community outreach platforms, to reach all families of children  0-5 years in SD county and pregnant women regardless of SES </a:t>
            </a: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In 2018, First 5 Association our Membership organization has reached out statewide to create a strong united voice to the work of First 5 as a network.  we have included this to compliment our plan and demonstrate our commitment to a statewide collective voice. </a:t>
            </a:r>
          </a:p>
          <a:p>
            <a:pPr marL="171450" lvl="0" indent="-171450" algn="l" rtl="0">
              <a:spcBef>
                <a:spcPts val="0"/>
              </a:spcBef>
              <a:spcAft>
                <a:spcPts val="0"/>
              </a:spcAft>
              <a:buFont typeface="Arial" panose="020B0604020202020204" pitchFamily="34" charset="0"/>
              <a:buChar char="•"/>
            </a:pPr>
            <a:r>
              <a:rPr lang="en-US" dirty="0"/>
              <a:t>Another is our local </a:t>
            </a:r>
            <a:r>
              <a:rPr lang="en-US" dirty="0" err="1"/>
              <a:t>LiveWell</a:t>
            </a:r>
            <a:r>
              <a:rPr lang="en-US" dirty="0"/>
              <a:t> vision that truly aligns with all the work of First 5 SD. First 5 SD is </a:t>
            </a:r>
            <a:r>
              <a:rPr lang="en-US" dirty="0" err="1"/>
              <a:t>LiveWell</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r>
              <a:rPr lang="en-US" dirty="0">
                <a:highlight>
                  <a:srgbClr val="FFFF00"/>
                </a:highlight>
              </a:rPr>
              <a:t>ADD THE FIRST 5 ASSOCIATION LOGO AND LIVEWELL SD LOGO HERE </a:t>
            </a:r>
            <a:endParaRPr dirty="0">
              <a:highlight>
                <a:srgbClr val="FFFF00"/>
              </a:highlight>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Our Values – are our guiding foundational beliefs.  Our initiatives must demonstrate our values.  </a:t>
            </a:r>
            <a:endParaRPr dirty="0"/>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Our defining role is our Mission – through ongoing reflection and dialogue the resulting mission statement captures the following additions: </a:t>
            </a:r>
          </a:p>
          <a:p>
            <a:pPr marL="628650" lvl="1" indent="-171450" algn="l" rtl="0">
              <a:spcBef>
                <a:spcPts val="0"/>
              </a:spcBef>
              <a:spcAft>
                <a:spcPts val="0"/>
              </a:spcAft>
              <a:buFont typeface="Arial" panose="020B0604020202020204" pitchFamily="34" charset="0"/>
              <a:buChar char="•"/>
            </a:pPr>
            <a:r>
              <a:rPr lang="en-US" dirty="0"/>
              <a:t>Builds the early care an education systems and supports </a:t>
            </a:r>
          </a:p>
          <a:p>
            <a:pPr marL="628650" lvl="1" indent="-171450" algn="l" rtl="0">
              <a:spcBef>
                <a:spcPts val="0"/>
              </a:spcBef>
              <a:spcAft>
                <a:spcPts val="0"/>
              </a:spcAft>
              <a:buFont typeface="Arial" panose="020B0604020202020204" pitchFamily="34" charset="0"/>
              <a:buChar char="•"/>
            </a:pPr>
            <a:endParaRPr lang="en-US" dirty="0"/>
          </a:p>
          <a:p>
            <a:pPr marL="628650" lvl="1"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Previous mission statement – F5SD leads the SD community in promoting the vital important of the first 5 years of life to the wellbeing of children, families and society </a:t>
            </a:r>
          </a:p>
          <a:p>
            <a:pPr marL="0" lvl="0" indent="0" algn="l" rtl="0">
              <a:spcBef>
                <a:spcPts val="0"/>
              </a:spcBef>
              <a:spcAft>
                <a:spcPts val="0"/>
              </a:spcAft>
              <a:buNone/>
            </a:pPr>
            <a:endParaRPr dirty="0"/>
          </a:p>
        </p:txBody>
      </p:sp>
      <p:sp>
        <p:nvSpPr>
          <p:cNvPr id="222" name="Google Shape;2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How we achieve our mission is very important and through our re-envisioned core functions  we are confident that we can accomplish our strategic goals and objectives. </a:t>
            </a:r>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endParaRPr dirty="0"/>
          </a:p>
        </p:txBody>
      </p:sp>
      <p:sp>
        <p:nvSpPr>
          <p:cNvPr id="231" name="Google Shape;2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Maintained fidelity to the overarching goal</a:t>
            </a:r>
          </a:p>
          <a:p>
            <a:pPr marL="171450" lvl="0" indent="-171450" algn="l" rtl="0">
              <a:spcBef>
                <a:spcPts val="0"/>
              </a:spcBef>
              <a:spcAft>
                <a:spcPts val="0"/>
              </a:spcAft>
              <a:buFont typeface="Arial" panose="020B0604020202020204" pitchFamily="34" charset="0"/>
              <a:buChar char="•"/>
            </a:pPr>
            <a:r>
              <a:rPr lang="en-US" dirty="0"/>
              <a:t>And Our strategic goals continue to focus in the areas of health, learning, family  and community. </a:t>
            </a:r>
          </a:p>
          <a:p>
            <a:pPr marL="171450" lvl="0" indent="-171450" algn="l" rtl="0">
              <a:spcBef>
                <a:spcPts val="0"/>
              </a:spcBef>
              <a:spcAft>
                <a:spcPts val="0"/>
              </a:spcAft>
              <a:buFont typeface="Arial" panose="020B0604020202020204" pitchFamily="34" charset="0"/>
              <a:buChar char="•"/>
            </a:pPr>
            <a:r>
              <a:rPr lang="en-US" dirty="0"/>
              <a:t>This plan continues our work in these four areas, with a greater focus on the new strategic directions as a complement  </a:t>
            </a:r>
            <a:endParaRPr dirty="0"/>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Alethea will welcome the commissioners, the ad hoc committee and partners/ public  present   </a:t>
            </a:r>
          </a:p>
          <a:p>
            <a:pPr marL="171450" lvl="0" indent="-171450" algn="l" rtl="0">
              <a:spcBef>
                <a:spcPts val="0"/>
              </a:spcBef>
              <a:spcAft>
                <a:spcPts val="0"/>
              </a:spcAft>
              <a:buFont typeface="Arial" panose="020B0604020202020204" pitchFamily="34" charset="0"/>
              <a:buChar char="•"/>
            </a:pPr>
            <a:r>
              <a:rPr lang="en-US" dirty="0"/>
              <a:t>Alethea to introduce Carolyn V and also acknowledge Andy Pendoley to the commission and the work that MIG has led over the year to support the facilitation of the ad hoc committee, internal planning team and community stakeholder / research to inform the new plan. </a:t>
            </a: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strategic directions will primarily provide guidance for how First 5 SD will create lasting changes to the systems of care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four strategic directions are interrelated and are applicable across all goal areas, which supports the Importance of systems of care that address multiple and interrelated needs.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69" name="Google Shape;2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Integrated leadership raising the bar for accountability in our work </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None/>
            </a:pPr>
            <a:endParaRPr dirty="0"/>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The strategies are designed to be impactful and multi-faceted, primarily through addressing todays critical needs with best and proven practices, particularly for high need/risk populations. </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A direct service approach will continue in the near –term now with a greater focus on how these investments may also support systems change and sustainability beyond First 5 SDs investment in the long term. </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Ultimately, the strategies offer great potential in continuing to generate outcomes in the goals areas of Health, </a:t>
            </a:r>
            <a:r>
              <a:rPr lang="en-US" dirty="0" err="1"/>
              <a:t>learning,family</a:t>
            </a:r>
            <a:r>
              <a:rPr lang="en-US" dirty="0"/>
              <a:t> and community, all while showing a strong Roi through a focus on prevention.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17" name="Google Shape;31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The corresponding evaluation framework captures how we will aim to measure our impact through 8 corresponding objectives that fall in one or more of the four strategic goal areas of health, learning, family and community </a:t>
            </a:r>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endParaRPr dirty="0"/>
          </a:p>
        </p:txBody>
      </p:sp>
      <p:sp>
        <p:nvSpPr>
          <p:cNvPr id="289" name="Google Shape;2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That concludes the presentation of the strategic plan and I would like to transition over to our Ad Hoc Chair – Commissioner Skiljan for her closing statement. </a:t>
            </a:r>
            <a:endParaRPr dirty="0"/>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Carol to thank the ad hoc committee and support individuals and close out the public hearing </a:t>
            </a:r>
            <a:endParaRPr dirty="0"/>
          </a:p>
        </p:txBody>
      </p:sp>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Alethea will review the guiding purpose of the Strategic Plan </a:t>
            </a:r>
          </a:p>
          <a:p>
            <a:pPr marL="171450" lvl="0" indent="-171450" algn="l" rtl="0">
              <a:spcBef>
                <a:spcPts val="0"/>
              </a:spcBef>
              <a:spcAft>
                <a:spcPts val="0"/>
              </a:spcAft>
              <a:buFont typeface="Arial" panose="020B0604020202020204" pitchFamily="34" charset="0"/>
              <a:buChar char="•"/>
            </a:pPr>
            <a:r>
              <a:rPr lang="en-US" dirty="0"/>
              <a:t>The strategic plan is a living and breathing document that guides the initiatives of First 5</a:t>
            </a: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Carolyn Slides 4-11</a:t>
            </a:r>
          </a:p>
          <a:p>
            <a:pPr marL="457200" lvl="0" indent="-317500" algn="l" rtl="0">
              <a:spcBef>
                <a:spcPts val="0"/>
              </a:spcBef>
              <a:spcAft>
                <a:spcPts val="0"/>
              </a:spcAft>
              <a:buSzPts val="1400"/>
              <a:buChar char="●"/>
            </a:pPr>
            <a:r>
              <a:rPr lang="en-US" dirty="0"/>
              <a:t>[greeting]</a:t>
            </a:r>
            <a:endParaRPr dirty="0"/>
          </a:p>
          <a:p>
            <a:pPr marL="457200" lvl="0" indent="-317500" algn="l" rtl="0">
              <a:spcBef>
                <a:spcPts val="0"/>
              </a:spcBef>
              <a:spcAft>
                <a:spcPts val="0"/>
              </a:spcAft>
              <a:buSzPts val="1400"/>
              <a:buChar char="●"/>
            </a:pPr>
            <a:r>
              <a:rPr lang="en-US" dirty="0"/>
              <a:t>Two prior plans, this one builds and further sharpens the focus. </a:t>
            </a:r>
            <a:endParaRPr dirty="0"/>
          </a:p>
          <a:p>
            <a:pPr marL="457200" lvl="0" indent="-317500" algn="l" rtl="0">
              <a:spcBef>
                <a:spcPts val="0"/>
              </a:spcBef>
              <a:spcAft>
                <a:spcPts val="0"/>
              </a:spcAft>
              <a:buSzPts val="1400"/>
              <a:buChar char="●"/>
            </a:pPr>
            <a:r>
              <a:rPr lang="en-US" dirty="0"/>
              <a:t>We used a similar planning and engagement approach with research, in-depth discussions with staff, families and stakeholders, and a direct tie to evaluation.</a:t>
            </a:r>
            <a:endParaRPr dirty="0"/>
          </a:p>
          <a:p>
            <a:pPr marL="457200" lvl="0" indent="-317500" algn="l" rtl="0">
              <a:spcBef>
                <a:spcPts val="0"/>
              </a:spcBef>
              <a:spcAft>
                <a:spcPts val="0"/>
              </a:spcAft>
              <a:buSzPts val="1400"/>
              <a:buChar char="●"/>
            </a:pPr>
            <a:r>
              <a:rPr lang="en-US" dirty="0"/>
              <a:t>looked at the current context and considered ways to focus the plan and continue the shift towards long term system-wide changes. </a:t>
            </a:r>
            <a:endParaRPr dirty="0"/>
          </a:p>
          <a:p>
            <a:pPr marL="457200" lvl="0" indent="-317500" algn="l" rtl="0">
              <a:spcBef>
                <a:spcPts val="0"/>
              </a:spcBef>
              <a:spcAft>
                <a:spcPts val="0"/>
              </a:spcAft>
              <a:buSzPts val="1400"/>
              <a:buChar char="●"/>
            </a:pPr>
            <a:r>
              <a:rPr lang="en-US" dirty="0"/>
              <a:t>We examined new models of service delivery and systems change, and produced a research report to document the data, input and best practices we discovered.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Phase 2 of our process engaged staff and an Ad Hoc Committee of experts in discerning what F5 is uniquely positioned to do, and how we can best integrate and amplify the work of other system and community partners.  and do this in deep collaboration.</a:t>
            </a:r>
            <a:endParaRPr/>
          </a:p>
          <a:p>
            <a:pPr marL="457200" lvl="0" indent="-317500" algn="l" rtl="0">
              <a:spcBef>
                <a:spcPts val="0"/>
              </a:spcBef>
              <a:spcAft>
                <a:spcPts val="0"/>
              </a:spcAft>
              <a:buSzPts val="1400"/>
              <a:buChar char="●"/>
            </a:pPr>
            <a:r>
              <a:rPr lang="en-US"/>
              <a:t>We grappled with the need to move away from programs and direct funding to an investment in building better systems to support our young children and their families. </a:t>
            </a:r>
            <a:endParaRPr/>
          </a:p>
          <a:p>
            <a:pPr marL="457200" lvl="0" indent="-317500" algn="l" rtl="0">
              <a:spcBef>
                <a:spcPts val="0"/>
              </a:spcBef>
              <a:spcAft>
                <a:spcPts val="0"/>
              </a:spcAft>
              <a:buSzPts val="1400"/>
              <a:buChar char="●"/>
            </a:pPr>
            <a:r>
              <a:rPr lang="en-US"/>
              <a:t>We explored options for honing the strategies, and being realistic about what objectives are within reach and how we will measure the systems change efforts, which can be less quantifiable and more shared with partners.</a:t>
            </a:r>
            <a:endParaRPr/>
          </a:p>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All our planning was in the context of the 20 years of meaningful impact that F5 has brought to the San Diego region, through strong leadership, prudent expenditures, careful oversight, and community partnerships.</a:t>
            </a:r>
            <a:endParaRPr/>
          </a:p>
          <a:p>
            <a:pPr marL="457200" lvl="0" indent="-317500" algn="l" rtl="0">
              <a:spcBef>
                <a:spcPts val="0"/>
              </a:spcBef>
              <a:spcAft>
                <a:spcPts val="0"/>
              </a:spcAft>
              <a:buSzPts val="1400"/>
              <a:buChar char="●"/>
            </a:pPr>
            <a:r>
              <a:rPr lang="en-US"/>
              <a:t>F5 has achieved real results in these areas, and will continue to invest in these basic areas, in different ways over time</a:t>
            </a: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Looking at demographic trends, we found that our youngest children are getting more numerous, more diverse, with a larger proportion coming from outside the US.</a:t>
            </a:r>
            <a:endParaRPr/>
          </a:p>
          <a:p>
            <a:pPr marL="457200" lvl="0" indent="-317500" algn="l" rtl="0">
              <a:spcBef>
                <a:spcPts val="0"/>
              </a:spcBef>
              <a:spcAft>
                <a:spcPts val="0"/>
              </a:spcAft>
              <a:buSzPts val="1400"/>
              <a:buChar char="●"/>
            </a:pPr>
            <a:r>
              <a:rPr lang="en-US"/>
              <a:t>This will have implications for how we engage families, how we partner, and how we serve. </a:t>
            </a: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So shifting context, growing needs, and declining program revenues make a compelling case for making changes: being smarter, more innovative, more trusting of partners and more leveraged and leveraging.</a:t>
            </a:r>
            <a:endParaRPr/>
          </a:p>
          <a:p>
            <a:pPr marL="457200" lvl="0" indent="-317500" algn="l" rtl="0">
              <a:spcBef>
                <a:spcPts val="0"/>
              </a:spcBef>
              <a:spcAft>
                <a:spcPts val="0"/>
              </a:spcAft>
              <a:buSzPts val="1400"/>
              <a:buChar char="●"/>
            </a:pPr>
            <a:r>
              <a:rPr lang="en-US"/>
              <a:t>The decline in tobacco tax revenue, which is being experienced across the state, is fairly precipitous, and can’t be ignored.</a:t>
            </a: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We have a tremendous opportunity presented by this challenge:  as part of our developmental journey, shift old paradigms and patterns of working that have not moved the needle enough on intractable problems.  Broadly defined, systems change is “shifting the conditions that are holding the problem in place.”   (Social Innovation Generation (SIG) in Canada)</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t>This involves working at the organizational and cross-organizational level, the program level and the policy level.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9475470" y="5675661"/>
            <a:ext cx="2091690" cy="760615"/>
          </a:xfrm>
          <a:prstGeom prst="rect">
            <a:avLst/>
          </a:prstGeom>
          <a:noFill/>
          <a:ln>
            <a:noFill/>
          </a:ln>
        </p:spPr>
      </p:pic>
      <p:cxnSp>
        <p:nvCxnSpPr>
          <p:cNvPr id="22" name="Google Shape;22;p2"/>
          <p:cNvCxnSpPr/>
          <p:nvPr/>
        </p:nvCxnSpPr>
        <p:spPr>
          <a:xfrm rot="10800000">
            <a:off x="822961" y="6160770"/>
            <a:ext cx="8252460" cy="0"/>
          </a:xfrm>
          <a:prstGeom prst="straightConnector1">
            <a:avLst/>
          </a:prstGeom>
          <a:noFill/>
          <a:ln w="9525" cap="flat" cmpd="sng">
            <a:solidFill>
              <a:srgbClr val="00C3B2"/>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0" y="0"/>
            <a:ext cx="1218895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9" name="Google Shape;169;p22"/>
          <p:cNvPicPr preferRelativeResize="0"/>
          <p:nvPr/>
        </p:nvPicPr>
        <p:blipFill>
          <a:blip r:embed="rId3">
            <a:alphaModFix/>
          </a:blip>
          <a:stretch>
            <a:fillRect/>
          </a:stretch>
        </p:blipFill>
        <p:spPr>
          <a:xfrm>
            <a:off x="2184249" y="128603"/>
            <a:ext cx="10007751" cy="6484950"/>
          </a:xfrm>
          <a:prstGeom prst="rect">
            <a:avLst/>
          </a:prstGeom>
          <a:noFill/>
          <a:ln>
            <a:noFill/>
          </a:ln>
        </p:spPr>
      </p:pic>
      <p:sp>
        <p:nvSpPr>
          <p:cNvPr id="170" name="Google Shape;170;p22"/>
          <p:cNvSpPr txBox="1"/>
          <p:nvPr/>
        </p:nvSpPr>
        <p:spPr>
          <a:xfrm>
            <a:off x="757755" y="408226"/>
            <a:ext cx="5421544" cy="17544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5400" b="1" dirty="0">
                <a:solidFill>
                  <a:srgbClr val="7F7F7F"/>
                </a:solidFill>
                <a:latin typeface="Calibri"/>
                <a:ea typeface="Calibri"/>
                <a:cs typeface="Calibri"/>
                <a:sym typeface="Calibri"/>
              </a:rPr>
              <a:t>CHANGE </a:t>
            </a:r>
          </a:p>
          <a:p>
            <a:pPr marL="0" marR="0" lvl="0" indent="0" rtl="0">
              <a:spcBef>
                <a:spcPts val="0"/>
              </a:spcBef>
              <a:spcAft>
                <a:spcPts val="0"/>
              </a:spcAft>
              <a:buNone/>
            </a:pPr>
            <a:r>
              <a:rPr lang="en-US" sz="5400" b="1" dirty="0">
                <a:solidFill>
                  <a:srgbClr val="7F7F7F"/>
                </a:solidFill>
                <a:latin typeface="Calibri"/>
                <a:ea typeface="Calibri"/>
                <a:cs typeface="Calibri"/>
                <a:sym typeface="Calibri"/>
              </a:rPr>
              <a:t>PROCESS</a:t>
            </a:r>
            <a:endParaRPr dirty="0"/>
          </a:p>
        </p:txBody>
      </p:sp>
      <p:sp>
        <p:nvSpPr>
          <p:cNvPr id="7" name="Google Shape;157;p21">
            <a:extLst>
              <a:ext uri="{FF2B5EF4-FFF2-40B4-BE49-F238E27FC236}">
                <a16:creationId xmlns:a16="http://schemas.microsoft.com/office/drawing/2014/main" id="{6EDF39B7-2F50-4E19-8E1F-C65D67F85703}"/>
              </a:ext>
            </a:extLst>
          </p:cNvPr>
          <p:cNvSpPr txBox="1"/>
          <p:nvPr/>
        </p:nvSpPr>
        <p:spPr>
          <a:xfrm>
            <a:off x="205029" y="193103"/>
            <a:ext cx="2484783" cy="16841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dirty="0">
                <a:solidFill>
                  <a:srgbClr val="00C3B2"/>
                </a:solidFill>
                <a:latin typeface="Calibri"/>
                <a:ea typeface="Calibri"/>
                <a:cs typeface="Calibri"/>
                <a:sym typeface="Calibri"/>
              </a:rPr>
              <a:t>[</a:t>
            </a:r>
            <a:endParaRPr dirty="0"/>
          </a:p>
        </p:txBody>
      </p:sp>
      <p:sp>
        <p:nvSpPr>
          <p:cNvPr id="8" name="Google Shape;159;p21">
            <a:extLst>
              <a:ext uri="{FF2B5EF4-FFF2-40B4-BE49-F238E27FC236}">
                <a16:creationId xmlns:a16="http://schemas.microsoft.com/office/drawing/2014/main" id="{01FA5C07-60C1-4EF8-AEF9-F4BA40E59F2E}"/>
              </a:ext>
            </a:extLst>
          </p:cNvPr>
          <p:cNvSpPr txBox="1"/>
          <p:nvPr/>
        </p:nvSpPr>
        <p:spPr>
          <a:xfrm>
            <a:off x="3433542" y="164706"/>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dirty="0">
                <a:solidFill>
                  <a:srgbClr val="00C3B2"/>
                </a:solidFill>
                <a:latin typeface="Calibri"/>
                <a:ea typeface="Calibri"/>
                <a:cs typeface="Calibri"/>
                <a:sym typeface="Calibri"/>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23"/>
          <p:cNvSpPr txBox="1"/>
          <p:nvPr/>
        </p:nvSpPr>
        <p:spPr>
          <a:xfrm>
            <a:off x="302358" y="263625"/>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76" name="Google Shape;176;p23"/>
          <p:cNvSpPr txBox="1"/>
          <p:nvPr/>
        </p:nvSpPr>
        <p:spPr>
          <a:xfrm>
            <a:off x="757756" y="408226"/>
            <a:ext cx="2880596"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7F7F7F"/>
                </a:solidFill>
                <a:latin typeface="Calibri"/>
                <a:ea typeface="Calibri"/>
                <a:cs typeface="Calibri"/>
                <a:sym typeface="Calibri"/>
              </a:rPr>
              <a:t>SYSTEMS </a:t>
            </a:r>
            <a:endParaRPr/>
          </a:p>
          <a:p>
            <a:pPr marL="0" marR="0" lvl="0" indent="0" algn="ctr" rtl="0">
              <a:spcBef>
                <a:spcPts val="0"/>
              </a:spcBef>
              <a:spcAft>
                <a:spcPts val="0"/>
              </a:spcAft>
              <a:buNone/>
            </a:pPr>
            <a:r>
              <a:rPr lang="en-US" sz="5400" b="1">
                <a:solidFill>
                  <a:srgbClr val="7F7F7F"/>
                </a:solidFill>
                <a:latin typeface="Calibri"/>
                <a:ea typeface="Calibri"/>
                <a:cs typeface="Calibri"/>
                <a:sym typeface="Calibri"/>
              </a:rPr>
              <a:t>OF CARE</a:t>
            </a:r>
            <a:endParaRPr/>
          </a:p>
        </p:txBody>
      </p:sp>
      <p:sp>
        <p:nvSpPr>
          <p:cNvPr id="177" name="Google Shape;177;p23"/>
          <p:cNvSpPr txBox="1"/>
          <p:nvPr/>
        </p:nvSpPr>
        <p:spPr>
          <a:xfrm>
            <a:off x="3457458" y="263625"/>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78" name="Google Shape;178;p23"/>
          <p:cNvSpPr txBox="1"/>
          <p:nvPr/>
        </p:nvSpPr>
        <p:spPr>
          <a:xfrm>
            <a:off x="1071800" y="2029200"/>
            <a:ext cx="26379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rgbClr val="7F7F7F"/>
                </a:solidFill>
                <a:latin typeface="Calibri"/>
                <a:ea typeface="Calibri"/>
                <a:cs typeface="Calibri"/>
                <a:sym typeface="Calibri"/>
              </a:rPr>
              <a:t>extend and deepen our network</a:t>
            </a:r>
            <a:endParaRPr dirty="0"/>
          </a:p>
        </p:txBody>
      </p:sp>
      <p:pic>
        <p:nvPicPr>
          <p:cNvPr id="179" name="Google Shape;179;p23"/>
          <p:cNvPicPr preferRelativeResize="0"/>
          <p:nvPr/>
        </p:nvPicPr>
        <p:blipFill rotWithShape="1">
          <a:blip r:embed="rId3">
            <a:alphaModFix/>
          </a:blip>
          <a:srcRect/>
          <a:stretch/>
        </p:blipFill>
        <p:spPr>
          <a:xfrm>
            <a:off x="4093750" y="76999"/>
            <a:ext cx="7171188" cy="6641853"/>
          </a:xfrm>
          <a:prstGeom prst="rect">
            <a:avLst/>
          </a:prstGeom>
          <a:noFill/>
          <a:ln>
            <a:noFill/>
          </a:ln>
        </p:spPr>
      </p:pic>
      <p:sp>
        <p:nvSpPr>
          <p:cNvPr id="180" name="Google Shape;180;p23"/>
          <p:cNvSpPr/>
          <p:nvPr/>
        </p:nvSpPr>
        <p:spPr>
          <a:xfrm>
            <a:off x="7584525" y="3139425"/>
            <a:ext cx="555300" cy="553500"/>
          </a:xfrm>
          <a:prstGeom prst="flowChartConnector">
            <a:avLst/>
          </a:prstGeom>
          <a:solidFill>
            <a:srgbClr val="00C3B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600">
                <a:solidFill>
                  <a:srgbClr val="FFFFFF"/>
                </a:solidFill>
              </a:rPr>
              <a:t>CHILDREN &amp; FAMILIES</a:t>
            </a:r>
            <a:endParaRPr sz="6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pic>
        <p:nvPicPr>
          <p:cNvPr id="185" name="Google Shape;185;p24"/>
          <p:cNvPicPr preferRelativeResize="0"/>
          <p:nvPr/>
        </p:nvPicPr>
        <p:blipFill rotWithShape="1">
          <a:blip r:embed="rId3">
            <a:alphaModFix/>
          </a:blip>
          <a:srcRect/>
          <a:stretch/>
        </p:blipFill>
        <p:spPr>
          <a:xfrm>
            <a:off x="2341391" y="1699659"/>
            <a:ext cx="6654603" cy="5032147"/>
          </a:xfrm>
          <a:prstGeom prst="rect">
            <a:avLst/>
          </a:prstGeom>
          <a:noFill/>
          <a:ln>
            <a:noFill/>
          </a:ln>
        </p:spPr>
      </p:pic>
      <p:sp>
        <p:nvSpPr>
          <p:cNvPr id="186" name="Google Shape;186;p24"/>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87" name="Google Shape;187;p24"/>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STRATEGIC PLAN FRAMEWORK</a:t>
            </a:r>
            <a:endParaRPr/>
          </a:p>
        </p:txBody>
      </p:sp>
      <p:sp>
        <p:nvSpPr>
          <p:cNvPr id="188" name="Google Shape;188;p24"/>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89" name="Google Shape;189;p24"/>
          <p:cNvSpPr txBox="1"/>
          <p:nvPr/>
        </p:nvSpPr>
        <p:spPr>
          <a:xfrm>
            <a:off x="2900593" y="1167162"/>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2020 - 2025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95" name="Google Shape;195;p25"/>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VISION</a:t>
            </a:r>
            <a:endParaRPr/>
          </a:p>
        </p:txBody>
      </p:sp>
      <p:sp>
        <p:nvSpPr>
          <p:cNvPr id="196" name="Google Shape;196;p25"/>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97" name="Google Shape;197;p25"/>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the ultimate goal of our work</a:t>
            </a:r>
            <a:endParaRPr/>
          </a:p>
        </p:txBody>
      </p:sp>
      <p:sp>
        <p:nvSpPr>
          <p:cNvPr id="198" name="Google Shape;198;p25"/>
          <p:cNvSpPr txBox="1"/>
          <p:nvPr/>
        </p:nvSpPr>
        <p:spPr>
          <a:xfrm>
            <a:off x="2205374" y="2304968"/>
            <a:ext cx="7144642" cy="209826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000">
                <a:solidFill>
                  <a:srgbClr val="7F7F7F"/>
                </a:solidFill>
                <a:latin typeface="Calibri"/>
                <a:ea typeface="Calibri"/>
                <a:cs typeface="Calibri"/>
                <a:sym typeface="Calibri"/>
              </a:rPr>
              <a:t>All children ages 0 through 5 are healthy, are loved and nurtured, and enter school as active learners.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500" b="0" i="0" u="none" strike="noStrike" kern="0" cap="none" spc="0" normalizeH="0" baseline="0" noProof="0">
                <a:ln>
                  <a:noFill/>
                </a:ln>
                <a:solidFill>
                  <a:srgbClr val="00C3B2"/>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26"/>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7F7F7F"/>
                </a:solidFill>
                <a:effectLst/>
                <a:uLnTx/>
                <a:uFillTx/>
                <a:latin typeface="Calibri"/>
                <a:ea typeface="Calibri"/>
                <a:cs typeface="Calibri"/>
                <a:sym typeface="Calibri"/>
              </a:rPr>
              <a:t>VISION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26"/>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500" b="0" i="0" u="none" strike="noStrike" kern="0" cap="none" spc="0" normalizeH="0" baseline="0" noProof="0">
                <a:ln>
                  <a:noFill/>
                </a:ln>
                <a:solidFill>
                  <a:srgbClr val="00C3B2"/>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6"/>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alignment with our partners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26"/>
          <p:cNvSpPr txBox="1"/>
          <p:nvPr/>
        </p:nvSpPr>
        <p:spPr>
          <a:xfrm>
            <a:off x="1494112" y="2343897"/>
            <a:ext cx="4548931" cy="240065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7F7F7F"/>
                </a:solidFill>
                <a:effectLst/>
                <a:uLnTx/>
                <a:uFillTx/>
                <a:latin typeface="Calibri"/>
                <a:ea typeface="Calibri"/>
                <a:cs typeface="Calibri"/>
                <a:sym typeface="Calibri"/>
              </a:rPr>
              <a:t>First 5 Association of California: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1" u="none" strike="noStrike" kern="0" cap="none" spc="0" normalizeH="0" baseline="0" noProof="0" dirty="0">
                <a:ln>
                  <a:noFill/>
                </a:ln>
                <a:solidFill>
                  <a:srgbClr val="7F7F7F"/>
                </a:solidFill>
                <a:effectLst/>
                <a:uLnTx/>
                <a:uFillTx/>
                <a:latin typeface="Calibri"/>
                <a:ea typeface="Calibri"/>
                <a:cs typeface="Calibri"/>
                <a:sym typeface="Calibri"/>
              </a:rPr>
              <a:t>One day, California’s success will be measured by the well-being of</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1" u="none" strike="noStrike" kern="0" cap="none" spc="0" normalizeH="0" baseline="0" noProof="0" dirty="0">
                <a:ln>
                  <a:noFill/>
                </a:ln>
                <a:solidFill>
                  <a:srgbClr val="7F7F7F"/>
                </a:solidFill>
                <a:effectLst/>
                <a:uLnTx/>
                <a:uFillTx/>
                <a:latin typeface="Calibri"/>
                <a:ea typeface="Calibri"/>
                <a:cs typeface="Calibri"/>
                <a:sym typeface="Calibri"/>
              </a:rPr>
              <a:t>its youngest children.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9" name="Google Shape;209;p26"/>
          <p:cNvSpPr txBox="1"/>
          <p:nvPr/>
        </p:nvSpPr>
        <p:spPr>
          <a:xfrm>
            <a:off x="6881223" y="2343898"/>
            <a:ext cx="4163071" cy="240065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7F7F7F"/>
                </a:solidFill>
                <a:effectLst/>
                <a:uLnTx/>
                <a:uFillTx/>
                <a:latin typeface="Calibri"/>
                <a:ea typeface="Calibri"/>
                <a:cs typeface="Calibri"/>
                <a:sym typeface="Calibri"/>
              </a:rPr>
              <a:t>Live Well San Diego: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1" u="none" strike="noStrike" kern="0" cap="none" spc="0" normalizeH="0" baseline="0" noProof="0">
                <a:ln>
                  <a:noFill/>
                </a:ln>
                <a:solidFill>
                  <a:srgbClr val="7F7F7F"/>
                </a:solidFill>
                <a:effectLst/>
                <a:uLnTx/>
                <a:uFillTx/>
                <a:latin typeface="Calibri"/>
                <a:ea typeface="Calibri"/>
                <a:cs typeface="Calibri"/>
                <a:sym typeface="Calibri"/>
              </a:rPr>
              <a:t>A region that is building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1" u="none" strike="noStrike" kern="0" cap="none" spc="0" normalizeH="0" baseline="0" noProof="0">
                <a:ln>
                  <a:noFill/>
                </a:ln>
                <a:solidFill>
                  <a:srgbClr val="7F7F7F"/>
                </a:solidFill>
                <a:effectLst/>
                <a:uLnTx/>
                <a:uFillTx/>
                <a:latin typeface="Calibri"/>
                <a:ea typeface="Calibri"/>
                <a:cs typeface="Calibri"/>
                <a:sym typeface="Calibri"/>
              </a:rPr>
              <a:t>better health, living safely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0" i="1" u="none" strike="noStrike" kern="0" cap="none" spc="0" normalizeH="0" baseline="0" noProof="0">
                <a:ln>
                  <a:noFill/>
                </a:ln>
                <a:solidFill>
                  <a:srgbClr val="7F7F7F"/>
                </a:solidFill>
                <a:effectLst/>
                <a:uLnTx/>
                <a:uFillTx/>
                <a:latin typeface="Calibri"/>
                <a:ea typeface="Calibri"/>
                <a:cs typeface="Calibri"/>
                <a:sym typeface="Calibri"/>
              </a:rPr>
              <a:t>and thriving.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6B52C0B0-4937-4BBC-B7A8-9773069FDBAD}"/>
              </a:ext>
            </a:extLst>
          </p:cNvPr>
          <p:cNvPicPr>
            <a:picLocks noChangeAspect="1"/>
          </p:cNvPicPr>
          <p:nvPr/>
        </p:nvPicPr>
        <p:blipFill>
          <a:blip r:embed="rId3"/>
          <a:stretch>
            <a:fillRect/>
          </a:stretch>
        </p:blipFill>
        <p:spPr>
          <a:xfrm>
            <a:off x="765995" y="5970489"/>
            <a:ext cx="8483655" cy="354032"/>
          </a:xfrm>
          <a:prstGeom prst="rect">
            <a:avLst/>
          </a:prstGeom>
        </p:spPr>
      </p:pic>
      <p:pic>
        <p:nvPicPr>
          <p:cNvPr id="2" name="Picture 1">
            <a:extLst>
              <a:ext uri="{FF2B5EF4-FFF2-40B4-BE49-F238E27FC236}">
                <a16:creationId xmlns:a16="http://schemas.microsoft.com/office/drawing/2014/main" id="{1F4808CD-31FE-4F2C-807E-DE223D51287A}"/>
              </a:ext>
            </a:extLst>
          </p:cNvPr>
          <p:cNvPicPr>
            <a:picLocks noChangeAspect="1"/>
          </p:cNvPicPr>
          <p:nvPr/>
        </p:nvPicPr>
        <p:blipFill>
          <a:blip r:embed="rId4"/>
          <a:stretch>
            <a:fillRect/>
          </a:stretch>
        </p:blipFill>
        <p:spPr>
          <a:xfrm>
            <a:off x="1612126" y="5009893"/>
            <a:ext cx="2718950" cy="732842"/>
          </a:xfrm>
          <a:prstGeom prst="rect">
            <a:avLst/>
          </a:prstGeom>
        </p:spPr>
      </p:pic>
      <p:pic>
        <p:nvPicPr>
          <p:cNvPr id="8" name="Picture 7">
            <a:extLst>
              <a:ext uri="{FF2B5EF4-FFF2-40B4-BE49-F238E27FC236}">
                <a16:creationId xmlns:a16="http://schemas.microsoft.com/office/drawing/2014/main" id="{8CC0673F-64D6-41E6-BD9F-1A8841A5FE0F}"/>
              </a:ext>
            </a:extLst>
          </p:cNvPr>
          <p:cNvPicPr>
            <a:picLocks noChangeAspect="1"/>
          </p:cNvPicPr>
          <p:nvPr/>
        </p:nvPicPr>
        <p:blipFill>
          <a:blip r:embed="rId5"/>
          <a:stretch>
            <a:fillRect/>
          </a:stretch>
        </p:blipFill>
        <p:spPr>
          <a:xfrm>
            <a:off x="9410249" y="5664803"/>
            <a:ext cx="2339249" cy="965404"/>
          </a:xfrm>
          <a:prstGeom prst="rect">
            <a:avLst/>
          </a:prstGeom>
        </p:spPr>
      </p:pic>
      <p:pic>
        <p:nvPicPr>
          <p:cNvPr id="3" name="Picture 2">
            <a:extLst>
              <a:ext uri="{FF2B5EF4-FFF2-40B4-BE49-F238E27FC236}">
                <a16:creationId xmlns:a16="http://schemas.microsoft.com/office/drawing/2014/main" id="{5B421D58-F743-456A-B55F-2E2788868026}"/>
              </a:ext>
            </a:extLst>
          </p:cNvPr>
          <p:cNvPicPr>
            <a:picLocks noChangeAspect="1"/>
          </p:cNvPicPr>
          <p:nvPr/>
        </p:nvPicPr>
        <p:blipFill>
          <a:blip r:embed="rId6"/>
          <a:stretch>
            <a:fillRect/>
          </a:stretch>
        </p:blipFill>
        <p:spPr>
          <a:xfrm>
            <a:off x="8744872" y="4404626"/>
            <a:ext cx="1597290" cy="1402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15" name="Google Shape;215;p27"/>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VALUES</a:t>
            </a:r>
            <a:endParaRPr/>
          </a:p>
        </p:txBody>
      </p:sp>
      <p:sp>
        <p:nvSpPr>
          <p:cNvPr id="216" name="Google Shape;216;p27"/>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17" name="Google Shape;217;p27"/>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our foundational beliefs</a:t>
            </a:r>
            <a:endParaRPr/>
          </a:p>
        </p:txBody>
      </p:sp>
      <p:sp>
        <p:nvSpPr>
          <p:cNvPr id="218" name="Google Shape;218;p27"/>
          <p:cNvSpPr txBox="1"/>
          <p:nvPr/>
        </p:nvSpPr>
        <p:spPr>
          <a:xfrm>
            <a:off x="2979467" y="2517866"/>
            <a:ext cx="2477878" cy="279076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Children</a:t>
            </a:r>
            <a:endParaRPr/>
          </a:p>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Families</a:t>
            </a:r>
            <a:endParaRPr/>
          </a:p>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Communities</a:t>
            </a:r>
            <a:endParaRPr/>
          </a:p>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Inclusion</a:t>
            </a:r>
            <a:endParaRPr/>
          </a:p>
        </p:txBody>
      </p:sp>
      <p:sp>
        <p:nvSpPr>
          <p:cNvPr id="219" name="Google Shape;219;p27"/>
          <p:cNvSpPr txBox="1"/>
          <p:nvPr/>
        </p:nvSpPr>
        <p:spPr>
          <a:xfrm>
            <a:off x="6195760" y="2517866"/>
            <a:ext cx="2477878" cy="209826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Partnership</a:t>
            </a:r>
            <a:endParaRPr/>
          </a:p>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Prevention</a:t>
            </a:r>
            <a:endParaRPr/>
          </a:p>
          <a:p>
            <a:pPr marL="0" marR="0" lvl="0" indent="0" algn="l" rtl="0">
              <a:lnSpc>
                <a:spcPct val="150000"/>
              </a:lnSpc>
              <a:spcBef>
                <a:spcPts val="0"/>
              </a:spcBef>
              <a:spcAft>
                <a:spcPts val="0"/>
              </a:spcAft>
              <a:buNone/>
            </a:pPr>
            <a:r>
              <a:rPr lang="en-US" sz="3000" i="1">
                <a:solidFill>
                  <a:srgbClr val="7F7F7F"/>
                </a:solidFill>
                <a:latin typeface="Calibri"/>
                <a:ea typeface="Calibri"/>
                <a:cs typeface="Calibri"/>
                <a:sym typeface="Calibri"/>
              </a:rPr>
              <a:t>Results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25" name="Google Shape;225;p28"/>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MISSION</a:t>
            </a:r>
            <a:endParaRPr/>
          </a:p>
        </p:txBody>
      </p:sp>
      <p:sp>
        <p:nvSpPr>
          <p:cNvPr id="226" name="Google Shape;226;p28"/>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27" name="Google Shape;227;p28"/>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our defining role</a:t>
            </a:r>
            <a:endParaRPr/>
          </a:p>
        </p:txBody>
      </p:sp>
      <p:sp>
        <p:nvSpPr>
          <p:cNvPr id="228" name="Google Shape;228;p28"/>
          <p:cNvSpPr txBox="1"/>
          <p:nvPr/>
        </p:nvSpPr>
        <p:spPr>
          <a:xfrm>
            <a:off x="2061660" y="2203647"/>
            <a:ext cx="8524934" cy="286232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3000">
                <a:solidFill>
                  <a:srgbClr val="7F7F7F"/>
                </a:solidFill>
                <a:latin typeface="Calibri"/>
                <a:ea typeface="Calibri"/>
                <a:cs typeface="Calibri"/>
                <a:sym typeface="Calibri"/>
              </a:rPr>
              <a:t>First 5 San Diego builds the early care and education systems and supports needed to ensure our County’s youngest children are safe, healthy and ready to succeed in school and life.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34" name="Google Shape;234;p29"/>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CORE FUNCTIONS</a:t>
            </a:r>
            <a:endParaRPr/>
          </a:p>
        </p:txBody>
      </p:sp>
      <p:sp>
        <p:nvSpPr>
          <p:cNvPr id="235" name="Google Shape;235;p29"/>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36" name="Google Shape;236;p29"/>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how we achieve our mission</a:t>
            </a:r>
            <a:endParaRPr/>
          </a:p>
        </p:txBody>
      </p:sp>
      <p:sp>
        <p:nvSpPr>
          <p:cNvPr id="237" name="Google Shape;237;p29"/>
          <p:cNvSpPr txBox="1"/>
          <p:nvPr/>
        </p:nvSpPr>
        <p:spPr>
          <a:xfrm>
            <a:off x="925551" y="2155531"/>
            <a:ext cx="10510896" cy="291810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500"/>
              <a:buFont typeface="Arial"/>
              <a:buChar char="•"/>
            </a:pPr>
            <a:r>
              <a:rPr lang="en-US" sz="2500" dirty="0">
                <a:solidFill>
                  <a:srgbClr val="7F7F7F"/>
                </a:solidFill>
                <a:latin typeface="Calibri"/>
                <a:ea typeface="Calibri"/>
                <a:cs typeface="Calibri"/>
                <a:sym typeface="Calibri"/>
              </a:rPr>
              <a:t>Investing in </a:t>
            </a:r>
            <a:r>
              <a:rPr lang="en-US" sz="2500" b="1" dirty="0">
                <a:solidFill>
                  <a:srgbClr val="7F7F7F"/>
                </a:solidFill>
                <a:latin typeface="Calibri"/>
                <a:ea typeface="Calibri"/>
                <a:cs typeface="Calibri"/>
                <a:sym typeface="Calibri"/>
              </a:rPr>
              <a:t>systems change </a:t>
            </a:r>
            <a:r>
              <a:rPr lang="en-US" sz="2500" dirty="0">
                <a:solidFill>
                  <a:srgbClr val="7F7F7F"/>
                </a:solidFill>
                <a:latin typeface="Calibri"/>
                <a:ea typeface="Calibri"/>
                <a:cs typeface="Calibri"/>
                <a:sym typeface="Calibri"/>
              </a:rPr>
              <a:t>leading to improved outcomes </a:t>
            </a:r>
            <a:endParaRPr dirty="0"/>
          </a:p>
          <a:p>
            <a:pPr marL="285750" marR="0" lvl="0" indent="-285750" algn="l" rtl="0">
              <a:lnSpc>
                <a:spcPct val="150000"/>
              </a:lnSpc>
              <a:spcBef>
                <a:spcPts val="0"/>
              </a:spcBef>
              <a:spcAft>
                <a:spcPts val="0"/>
              </a:spcAft>
              <a:buClr>
                <a:srgbClr val="7F7F7F"/>
              </a:buClr>
              <a:buSzPts val="2500"/>
              <a:buFont typeface="Arial"/>
              <a:buChar char="•"/>
            </a:pPr>
            <a:r>
              <a:rPr lang="en-US" sz="2500" dirty="0">
                <a:solidFill>
                  <a:srgbClr val="7F7F7F"/>
                </a:solidFill>
                <a:latin typeface="Calibri"/>
                <a:ea typeface="Calibri"/>
                <a:cs typeface="Calibri"/>
                <a:sym typeface="Calibri"/>
              </a:rPr>
              <a:t>Advocating for </a:t>
            </a:r>
            <a:r>
              <a:rPr lang="en-US" sz="2500" b="1" dirty="0">
                <a:solidFill>
                  <a:srgbClr val="7F7F7F"/>
                </a:solidFill>
                <a:latin typeface="Calibri"/>
                <a:ea typeface="Calibri"/>
                <a:cs typeface="Calibri"/>
                <a:sym typeface="Calibri"/>
              </a:rPr>
              <a:t>policy change </a:t>
            </a:r>
            <a:r>
              <a:rPr lang="en-US" sz="2500" dirty="0">
                <a:solidFill>
                  <a:srgbClr val="7F7F7F"/>
                </a:solidFill>
                <a:latin typeface="Calibri"/>
                <a:ea typeface="Calibri"/>
                <a:cs typeface="Calibri"/>
                <a:sym typeface="Calibri"/>
              </a:rPr>
              <a:t>at local and state levels </a:t>
            </a:r>
            <a:endParaRPr dirty="0"/>
          </a:p>
          <a:p>
            <a:pPr marL="285750" marR="0" lvl="0" indent="-285750" algn="l" rtl="0">
              <a:lnSpc>
                <a:spcPct val="150000"/>
              </a:lnSpc>
              <a:spcBef>
                <a:spcPts val="0"/>
              </a:spcBef>
              <a:spcAft>
                <a:spcPts val="0"/>
              </a:spcAft>
              <a:buClr>
                <a:srgbClr val="7F7F7F"/>
              </a:buClr>
              <a:buSzPts val="2500"/>
              <a:buFont typeface="Arial"/>
              <a:buChar char="•"/>
            </a:pPr>
            <a:r>
              <a:rPr lang="en-US" sz="2500" b="1" dirty="0">
                <a:solidFill>
                  <a:srgbClr val="7F7F7F"/>
                </a:solidFill>
                <a:latin typeface="Calibri"/>
                <a:ea typeface="Calibri"/>
                <a:cs typeface="Calibri"/>
                <a:sym typeface="Calibri"/>
              </a:rPr>
              <a:t>Convening </a:t>
            </a:r>
            <a:r>
              <a:rPr lang="en-US" sz="2500" dirty="0">
                <a:solidFill>
                  <a:srgbClr val="7F7F7F"/>
                </a:solidFill>
                <a:latin typeface="Calibri"/>
                <a:ea typeface="Calibri"/>
                <a:cs typeface="Calibri"/>
                <a:sym typeface="Calibri"/>
              </a:rPr>
              <a:t>experts and partners to </a:t>
            </a:r>
            <a:r>
              <a:rPr lang="en-US" sz="2500" b="1" dirty="0">
                <a:solidFill>
                  <a:srgbClr val="7F7F7F"/>
                </a:solidFill>
                <a:latin typeface="Calibri"/>
                <a:ea typeface="Calibri"/>
                <a:cs typeface="Calibri"/>
                <a:sym typeface="Calibri"/>
              </a:rPr>
              <a:t>coordinate</a:t>
            </a:r>
            <a:r>
              <a:rPr lang="en-US" sz="2500" dirty="0">
                <a:solidFill>
                  <a:srgbClr val="7F7F7F"/>
                </a:solidFill>
                <a:latin typeface="Calibri"/>
                <a:ea typeface="Calibri"/>
                <a:cs typeface="Calibri"/>
                <a:sym typeface="Calibri"/>
              </a:rPr>
              <a:t> and leverage existing resources </a:t>
            </a:r>
            <a:endParaRPr dirty="0"/>
          </a:p>
          <a:p>
            <a:pPr marL="285750" marR="0" lvl="0" indent="-285750" algn="l" rtl="0">
              <a:lnSpc>
                <a:spcPct val="150000"/>
              </a:lnSpc>
              <a:spcBef>
                <a:spcPts val="0"/>
              </a:spcBef>
              <a:spcAft>
                <a:spcPts val="0"/>
              </a:spcAft>
              <a:buClr>
                <a:srgbClr val="7F7F7F"/>
              </a:buClr>
              <a:buSzPts val="2500"/>
              <a:buFont typeface="Arial"/>
              <a:buChar char="•"/>
            </a:pPr>
            <a:r>
              <a:rPr lang="en-US" sz="2500" b="1" dirty="0">
                <a:solidFill>
                  <a:srgbClr val="7F7F7F"/>
                </a:solidFill>
                <a:latin typeface="Calibri"/>
                <a:ea typeface="Calibri"/>
                <a:cs typeface="Calibri"/>
                <a:sym typeface="Calibri"/>
              </a:rPr>
              <a:t>Building</a:t>
            </a:r>
            <a:r>
              <a:rPr lang="en-US" sz="2500" dirty="0">
                <a:solidFill>
                  <a:srgbClr val="7F7F7F"/>
                </a:solidFill>
                <a:latin typeface="Calibri"/>
                <a:ea typeface="Calibri"/>
                <a:cs typeface="Calibri"/>
                <a:sym typeface="Calibri"/>
              </a:rPr>
              <a:t> community, organizational and system</a:t>
            </a:r>
            <a:r>
              <a:rPr lang="en-US" sz="2500" b="1" dirty="0">
                <a:solidFill>
                  <a:srgbClr val="7F7F7F"/>
                </a:solidFill>
                <a:latin typeface="Calibri"/>
                <a:ea typeface="Calibri"/>
                <a:cs typeface="Calibri"/>
                <a:sym typeface="Calibri"/>
              </a:rPr>
              <a:t> capacity </a:t>
            </a:r>
            <a:r>
              <a:rPr lang="en-US" sz="2500" dirty="0">
                <a:solidFill>
                  <a:srgbClr val="7F7F7F"/>
                </a:solidFill>
                <a:latin typeface="Calibri"/>
                <a:ea typeface="Calibri"/>
                <a:cs typeface="Calibri"/>
                <a:sym typeface="Calibri"/>
              </a:rPr>
              <a:t>to strengthen and support families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43" name="Google Shape;243;p30"/>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GOALS</a:t>
            </a:r>
            <a:endParaRPr/>
          </a:p>
        </p:txBody>
      </p:sp>
      <p:sp>
        <p:nvSpPr>
          <p:cNvPr id="244" name="Google Shape;244;p30"/>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45" name="Google Shape;245;p30"/>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our overarching goal</a:t>
            </a:r>
            <a:endParaRPr/>
          </a:p>
        </p:txBody>
      </p:sp>
      <p:sp>
        <p:nvSpPr>
          <p:cNvPr id="246" name="Google Shape;246;p30"/>
          <p:cNvSpPr txBox="1"/>
          <p:nvPr/>
        </p:nvSpPr>
        <p:spPr>
          <a:xfrm>
            <a:off x="1382751" y="2340526"/>
            <a:ext cx="9166302" cy="276691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4000">
                <a:solidFill>
                  <a:srgbClr val="7F7F7F"/>
                </a:solidFill>
                <a:latin typeface="Calibri"/>
                <a:ea typeface="Calibri"/>
                <a:cs typeface="Calibri"/>
                <a:sym typeface="Calibri"/>
              </a:rPr>
              <a:t>Strengthen the relationships essential for the healthy development of our youngest children.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52" name="Google Shape;252;p31"/>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GOALS</a:t>
            </a:r>
            <a:endParaRPr/>
          </a:p>
        </p:txBody>
      </p:sp>
      <p:sp>
        <p:nvSpPr>
          <p:cNvPr id="253" name="Google Shape;253;p31"/>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54" name="Google Shape;254;p31"/>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our interrelated priorities</a:t>
            </a:r>
            <a:endParaRPr/>
          </a:p>
        </p:txBody>
      </p:sp>
      <p:sp>
        <p:nvSpPr>
          <p:cNvPr id="255" name="Google Shape;255;p31"/>
          <p:cNvSpPr txBox="1"/>
          <p:nvPr/>
        </p:nvSpPr>
        <p:spPr>
          <a:xfrm>
            <a:off x="1612126" y="2049926"/>
            <a:ext cx="3613659" cy="193899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HEALTH</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Promote each child’s healthy physical, social and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emotional development.</a:t>
            </a:r>
            <a:endParaRPr/>
          </a:p>
        </p:txBody>
      </p:sp>
      <p:sp>
        <p:nvSpPr>
          <p:cNvPr id="256" name="Google Shape;256;p31"/>
          <p:cNvSpPr txBox="1"/>
          <p:nvPr/>
        </p:nvSpPr>
        <p:spPr>
          <a:xfrm>
            <a:off x="6572905" y="2049926"/>
            <a:ext cx="3769257" cy="286232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LEARNING</a:t>
            </a:r>
            <a:endParaRPr/>
          </a:p>
          <a:p>
            <a:pPr marL="0" marR="0" lvl="0" indent="0" algn="l" rtl="0">
              <a:lnSpc>
                <a:spcPct val="150000"/>
              </a:lnSpc>
              <a:spcBef>
                <a:spcPts val="0"/>
              </a:spcBef>
              <a:spcAft>
                <a:spcPts val="0"/>
              </a:spcAft>
              <a:buNone/>
            </a:pPr>
            <a:r>
              <a:rPr lang="en-US" sz="2000" i="0">
                <a:solidFill>
                  <a:srgbClr val="7F7F7F"/>
                </a:solidFill>
                <a:latin typeface="Calibri"/>
                <a:ea typeface="Calibri"/>
                <a:cs typeface="Calibri"/>
                <a:sym typeface="Calibri"/>
              </a:rPr>
              <a:t>Support each child’s development of communication, problem-solving, physical, social emotional and behavioral abilities, building on their natural readiness to learn.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b="0" i="0" u="none" strike="noStrike" cap="none">
                <a:solidFill>
                  <a:srgbClr val="00C3B2"/>
                </a:solidFill>
                <a:latin typeface="Calibri"/>
                <a:ea typeface="Calibri"/>
                <a:cs typeface="Calibri"/>
                <a:sym typeface="Calibri"/>
              </a:rPr>
              <a:t>[</a:t>
            </a:r>
            <a:endParaRPr/>
          </a:p>
        </p:txBody>
      </p:sp>
      <p:sp>
        <p:nvSpPr>
          <p:cNvPr id="96" name="Google Shape;96;p14"/>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OVERVIEW</a:t>
            </a:r>
            <a:endParaRPr/>
          </a:p>
        </p:txBody>
      </p:sp>
      <p:sp>
        <p:nvSpPr>
          <p:cNvPr id="97" name="Google Shape;97;p14"/>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98" name="Google Shape;98;p14"/>
          <p:cNvSpPr txBox="1"/>
          <p:nvPr/>
        </p:nvSpPr>
        <p:spPr>
          <a:xfrm>
            <a:off x="1818325" y="2033618"/>
            <a:ext cx="6734548" cy="279076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3000"/>
              <a:buFont typeface="Arial"/>
              <a:buChar char="•"/>
            </a:pPr>
            <a:r>
              <a:rPr lang="en-US" sz="3000">
                <a:solidFill>
                  <a:srgbClr val="7F7F7F"/>
                </a:solidFill>
                <a:latin typeface="Calibri"/>
                <a:ea typeface="Calibri"/>
                <a:cs typeface="Calibri"/>
                <a:sym typeface="Calibri"/>
              </a:rPr>
              <a:t>Strategic Plan Purpose </a:t>
            </a:r>
            <a:endParaRPr/>
          </a:p>
          <a:p>
            <a:pPr marL="285750" marR="0" lvl="0" indent="-285750" algn="l" rtl="0">
              <a:lnSpc>
                <a:spcPct val="150000"/>
              </a:lnSpc>
              <a:spcBef>
                <a:spcPts val="0"/>
              </a:spcBef>
              <a:spcAft>
                <a:spcPts val="0"/>
              </a:spcAft>
              <a:buClr>
                <a:srgbClr val="7F7F7F"/>
              </a:buClr>
              <a:buSzPts val="3000"/>
              <a:buFont typeface="Arial"/>
              <a:buChar char="•"/>
            </a:pPr>
            <a:r>
              <a:rPr lang="en-US" sz="3000">
                <a:solidFill>
                  <a:srgbClr val="7F7F7F"/>
                </a:solidFill>
                <a:latin typeface="Calibri"/>
                <a:ea typeface="Calibri"/>
                <a:cs typeface="Calibri"/>
                <a:sym typeface="Calibri"/>
              </a:rPr>
              <a:t>Planning Process</a:t>
            </a:r>
            <a:endParaRPr/>
          </a:p>
          <a:p>
            <a:pPr marL="285750" marR="0" lvl="0" indent="-285750" algn="l" rtl="0">
              <a:lnSpc>
                <a:spcPct val="150000"/>
              </a:lnSpc>
              <a:spcBef>
                <a:spcPts val="0"/>
              </a:spcBef>
              <a:spcAft>
                <a:spcPts val="0"/>
              </a:spcAft>
              <a:buClr>
                <a:srgbClr val="7F7F7F"/>
              </a:buClr>
              <a:buSzPts val="3000"/>
              <a:buFont typeface="Arial"/>
              <a:buChar char="•"/>
            </a:pPr>
            <a:r>
              <a:rPr lang="en-US" sz="3000">
                <a:solidFill>
                  <a:srgbClr val="7F7F7F"/>
                </a:solidFill>
                <a:latin typeface="Calibri"/>
                <a:ea typeface="Calibri"/>
                <a:cs typeface="Calibri"/>
                <a:sym typeface="Calibri"/>
              </a:rPr>
              <a:t>Strategic Plan Framework and Elements</a:t>
            </a:r>
            <a:endParaRPr/>
          </a:p>
          <a:p>
            <a:pPr marL="285750" marR="0" lvl="0" indent="-285750" algn="l" rtl="0">
              <a:lnSpc>
                <a:spcPct val="150000"/>
              </a:lnSpc>
              <a:spcBef>
                <a:spcPts val="0"/>
              </a:spcBef>
              <a:spcAft>
                <a:spcPts val="0"/>
              </a:spcAft>
              <a:buClr>
                <a:srgbClr val="7F7F7F"/>
              </a:buClr>
              <a:buSzPts val="3000"/>
              <a:buFont typeface="Arial"/>
              <a:buChar char="•"/>
            </a:pPr>
            <a:r>
              <a:rPr lang="en-US" sz="3000">
                <a:solidFill>
                  <a:srgbClr val="7F7F7F"/>
                </a:solidFill>
                <a:latin typeface="Calibri"/>
                <a:ea typeface="Calibri"/>
                <a:cs typeface="Calibri"/>
                <a:sym typeface="Calibri"/>
              </a:rPr>
              <a:t>Acknowledgements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62" name="Google Shape;262;p32"/>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GOALS (cont.)</a:t>
            </a:r>
            <a:endParaRPr/>
          </a:p>
        </p:txBody>
      </p:sp>
      <p:sp>
        <p:nvSpPr>
          <p:cNvPr id="263" name="Google Shape;263;p32"/>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64" name="Google Shape;264;p32"/>
          <p:cNvSpPr txBox="1"/>
          <p:nvPr/>
        </p:nvSpPr>
        <p:spPr>
          <a:xfrm>
            <a:off x="1612126" y="2038595"/>
            <a:ext cx="3613659" cy="18912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FAMILY </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Strengthen each family’s ability to provide nurturing, safe and stable environments. </a:t>
            </a:r>
            <a:endParaRPr/>
          </a:p>
        </p:txBody>
      </p:sp>
      <p:sp>
        <p:nvSpPr>
          <p:cNvPr id="265" name="Google Shape;265;p32"/>
          <p:cNvSpPr txBox="1"/>
          <p:nvPr/>
        </p:nvSpPr>
        <p:spPr>
          <a:xfrm>
            <a:off x="6572905" y="2039014"/>
            <a:ext cx="3769257" cy="24006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COMMUNITY</a:t>
            </a:r>
            <a:endParaRPr/>
          </a:p>
          <a:p>
            <a:pPr marL="0" marR="0" lvl="0" indent="0" algn="l" rtl="0">
              <a:lnSpc>
                <a:spcPct val="150000"/>
              </a:lnSpc>
              <a:spcBef>
                <a:spcPts val="0"/>
              </a:spcBef>
              <a:spcAft>
                <a:spcPts val="0"/>
              </a:spcAft>
              <a:buNone/>
            </a:pPr>
            <a:r>
              <a:rPr lang="en-US" sz="2000" i="1">
                <a:solidFill>
                  <a:srgbClr val="7F7F7F"/>
                </a:solidFill>
                <a:latin typeface="Calibri"/>
                <a:ea typeface="Calibri"/>
                <a:cs typeface="Calibri"/>
                <a:sym typeface="Calibri"/>
              </a:rPr>
              <a:t>Build each community’s capacity to sustain healthy social relationships and support families and children.</a:t>
            </a:r>
            <a:endParaRPr/>
          </a:p>
        </p:txBody>
      </p:sp>
      <p:sp>
        <p:nvSpPr>
          <p:cNvPr id="266" name="Google Shape;266;p32"/>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our interrelated priorities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72" name="Google Shape;272;p33"/>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STRATEGIC DIRECTIONS</a:t>
            </a:r>
            <a:endParaRPr/>
          </a:p>
        </p:txBody>
      </p:sp>
      <p:sp>
        <p:nvSpPr>
          <p:cNvPr id="273" name="Google Shape;273;p33"/>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74" name="Google Shape;274;p33"/>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lasting changes to the systems of care</a:t>
            </a:r>
            <a:endParaRPr/>
          </a:p>
        </p:txBody>
      </p:sp>
      <p:sp>
        <p:nvSpPr>
          <p:cNvPr id="275" name="Google Shape;275;p33"/>
          <p:cNvSpPr txBox="1"/>
          <p:nvPr/>
        </p:nvSpPr>
        <p:spPr>
          <a:xfrm>
            <a:off x="1612126" y="2038595"/>
            <a:ext cx="3613659" cy="24006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RESILIENT FAMILIES</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Provide families with the foundational support and knowledge to be their child’s first and best caregiver and teacher.</a:t>
            </a:r>
            <a:endParaRPr/>
          </a:p>
        </p:txBody>
      </p:sp>
      <p:sp>
        <p:nvSpPr>
          <p:cNvPr id="276" name="Google Shape;276;p33"/>
          <p:cNvSpPr txBox="1"/>
          <p:nvPr/>
        </p:nvSpPr>
        <p:spPr>
          <a:xfrm>
            <a:off x="6572905" y="2038595"/>
            <a:ext cx="3769257"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COORDINATED SYSTEMS OF CARE </a:t>
            </a:r>
            <a:r>
              <a:rPr lang="en-US" sz="2000" i="0">
                <a:solidFill>
                  <a:srgbClr val="7F7F7F"/>
                </a:solidFill>
                <a:latin typeface="Calibri"/>
                <a:ea typeface="Calibri"/>
                <a:cs typeface="Calibri"/>
                <a:sym typeface="Calibri"/>
              </a:rPr>
              <a:t>Connect or integrate systems of care to ensure that the youngest children and their families have timely and seamless access to supports and services that best meet their needs.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82" name="Google Shape;282;p34"/>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STRATEGIC DIRECTIONS (cont.)</a:t>
            </a:r>
            <a:endParaRPr/>
          </a:p>
        </p:txBody>
      </p:sp>
      <p:sp>
        <p:nvSpPr>
          <p:cNvPr id="283" name="Google Shape;283;p34"/>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84" name="Google Shape;284;p34"/>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lasting changes to the systems of care</a:t>
            </a:r>
            <a:endParaRPr/>
          </a:p>
        </p:txBody>
      </p:sp>
      <p:sp>
        <p:nvSpPr>
          <p:cNvPr id="285" name="Google Shape;285;p34"/>
          <p:cNvSpPr txBox="1"/>
          <p:nvPr/>
        </p:nvSpPr>
        <p:spPr>
          <a:xfrm>
            <a:off x="1612126" y="2055472"/>
            <a:ext cx="3960652" cy="235295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INTEGRATED LEADERSHIP</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Build partnerships across sectors and systems that increase community commitment to supporting the first five years of life. </a:t>
            </a:r>
            <a:endParaRPr/>
          </a:p>
        </p:txBody>
      </p:sp>
      <p:sp>
        <p:nvSpPr>
          <p:cNvPr id="286" name="Google Shape;286;p34"/>
          <p:cNvSpPr txBox="1"/>
          <p:nvPr/>
        </p:nvSpPr>
        <p:spPr>
          <a:xfrm>
            <a:off x="6609795" y="2048451"/>
            <a:ext cx="3960652" cy="378565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SUSTAINED FUNDING</a:t>
            </a:r>
            <a:endParaRPr/>
          </a:p>
          <a:p>
            <a:pPr marL="0" marR="0" lvl="0" indent="0" algn="l" rtl="0">
              <a:lnSpc>
                <a:spcPct val="150000"/>
              </a:lnSpc>
              <a:spcBef>
                <a:spcPts val="0"/>
              </a:spcBef>
              <a:spcAft>
                <a:spcPts val="0"/>
              </a:spcAft>
              <a:buNone/>
            </a:pPr>
            <a:r>
              <a:rPr lang="en-US" sz="2000" i="0">
                <a:solidFill>
                  <a:srgbClr val="7F7F7F"/>
                </a:solidFill>
                <a:latin typeface="Calibri"/>
                <a:ea typeface="Calibri"/>
                <a:cs typeface="Calibri"/>
                <a:sym typeface="Calibri"/>
              </a:rPr>
              <a:t>Identify and integrate existing and new funding sources from public, private and philanthropy sectors that establish innovations to the systems of care and expand services to the youngest children and their families.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20" name="Google Shape;320;p38"/>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STRATEGIES</a:t>
            </a:r>
            <a:endParaRPr/>
          </a:p>
        </p:txBody>
      </p:sp>
      <p:sp>
        <p:nvSpPr>
          <p:cNvPr id="321" name="Google Shape;321;p38"/>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22" name="Google Shape;322;p38"/>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how we focus our efforts</a:t>
            </a:r>
            <a:endParaRPr/>
          </a:p>
        </p:txBody>
      </p:sp>
      <p:sp>
        <p:nvSpPr>
          <p:cNvPr id="323" name="Google Shape;323;p38"/>
          <p:cNvSpPr txBox="1"/>
          <p:nvPr/>
        </p:nvSpPr>
        <p:spPr>
          <a:xfrm>
            <a:off x="1650463" y="2086223"/>
            <a:ext cx="7663069" cy="281461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Services for pregnant women and families that support healthy infant/toddler development </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Quality enhancement of early education environments </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Early identification and treatment of developmental delays and social emotional issues </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Public education about the importance of the first five years of life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92" name="Google Shape;292;p35"/>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OBJECTIVES</a:t>
            </a:r>
            <a:endParaRPr/>
          </a:p>
        </p:txBody>
      </p:sp>
      <p:sp>
        <p:nvSpPr>
          <p:cNvPr id="293" name="Google Shape;293;p35"/>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294" name="Google Shape;294;p35"/>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how we measure our impact</a:t>
            </a:r>
            <a:endParaRPr/>
          </a:p>
        </p:txBody>
      </p:sp>
      <p:sp>
        <p:nvSpPr>
          <p:cNvPr id="295" name="Google Shape;295;p35"/>
          <p:cNvSpPr txBox="1"/>
          <p:nvPr/>
        </p:nvSpPr>
        <p:spPr>
          <a:xfrm>
            <a:off x="1502796" y="2218699"/>
            <a:ext cx="8197795" cy="286232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7F7F7F"/>
              </a:buClr>
              <a:buSzPts val="2000"/>
              <a:buFont typeface="+mj-lt"/>
              <a:buAutoNum type="arabicPeriod"/>
            </a:pPr>
            <a:r>
              <a:rPr lang="en-US" sz="2000" dirty="0">
                <a:solidFill>
                  <a:srgbClr val="7F7F7F"/>
                </a:solidFill>
                <a:latin typeface="Calibri"/>
                <a:ea typeface="Calibri"/>
                <a:cs typeface="Calibri"/>
                <a:sym typeface="Calibri"/>
              </a:rPr>
              <a:t>Decrease the percentage of children ages 0 through 5 with untreated dental disease.</a:t>
            </a:r>
            <a:endParaRPr dirty="0"/>
          </a:p>
          <a:p>
            <a:pPr marL="457200" marR="0" lvl="0" indent="-457200" algn="l" rtl="0">
              <a:lnSpc>
                <a:spcPct val="100000"/>
              </a:lnSpc>
              <a:spcBef>
                <a:spcPts val="0"/>
              </a:spcBef>
              <a:spcAft>
                <a:spcPts val="0"/>
              </a:spcAft>
              <a:buClr>
                <a:srgbClr val="7F7F7F"/>
              </a:buClr>
              <a:buSzPts val="2000"/>
              <a:buFont typeface="+mj-lt"/>
              <a:buAutoNum type="arabicPeriod"/>
            </a:pPr>
            <a:endParaRPr sz="2000" dirty="0">
              <a:solidFill>
                <a:srgbClr val="7F7F7F"/>
              </a:solidFill>
              <a:latin typeface="Calibri"/>
              <a:ea typeface="Calibri"/>
              <a:cs typeface="Calibri"/>
              <a:sym typeface="Calibri"/>
            </a:endParaRPr>
          </a:p>
          <a:p>
            <a:pPr marL="457200" marR="0" lvl="0" indent="-457200" algn="l" rtl="0">
              <a:lnSpc>
                <a:spcPct val="100000"/>
              </a:lnSpc>
              <a:spcBef>
                <a:spcPts val="0"/>
              </a:spcBef>
              <a:spcAft>
                <a:spcPts val="0"/>
              </a:spcAft>
              <a:buClr>
                <a:srgbClr val="7F7F7F"/>
              </a:buClr>
              <a:buSzPts val="2000"/>
              <a:buFont typeface="+mj-lt"/>
              <a:buAutoNum type="arabicPeriod"/>
            </a:pPr>
            <a:r>
              <a:rPr lang="en-US" sz="2000" dirty="0">
                <a:solidFill>
                  <a:srgbClr val="7F7F7F"/>
                </a:solidFill>
                <a:latin typeface="Calibri"/>
                <a:ea typeface="Calibri"/>
                <a:cs typeface="Calibri"/>
                <a:sym typeface="Calibri"/>
              </a:rPr>
              <a:t>Increase the percentage of parents and primary caregivers receiving mental health services as identified. </a:t>
            </a:r>
            <a:endParaRPr dirty="0"/>
          </a:p>
          <a:p>
            <a:pPr marL="457200" marR="0" lvl="0" indent="-457200" algn="l" rtl="0">
              <a:lnSpc>
                <a:spcPct val="100000"/>
              </a:lnSpc>
              <a:spcBef>
                <a:spcPts val="0"/>
              </a:spcBef>
              <a:spcAft>
                <a:spcPts val="0"/>
              </a:spcAft>
              <a:buClr>
                <a:srgbClr val="7F7F7F"/>
              </a:buClr>
              <a:buSzPts val="2000"/>
              <a:buFont typeface="+mj-lt"/>
              <a:buAutoNum type="arabicPeriod"/>
            </a:pPr>
            <a:endParaRPr sz="2000" dirty="0">
              <a:solidFill>
                <a:srgbClr val="7F7F7F"/>
              </a:solidFill>
              <a:latin typeface="Calibri"/>
              <a:ea typeface="Calibri"/>
              <a:cs typeface="Calibri"/>
              <a:sym typeface="Calibri"/>
            </a:endParaRPr>
          </a:p>
          <a:p>
            <a:pPr marL="457200" marR="0" lvl="0" indent="-457200" algn="l" rtl="0">
              <a:lnSpc>
                <a:spcPct val="100000"/>
              </a:lnSpc>
              <a:spcBef>
                <a:spcPts val="0"/>
              </a:spcBef>
              <a:spcAft>
                <a:spcPts val="0"/>
              </a:spcAft>
              <a:buClr>
                <a:srgbClr val="7F7F7F"/>
              </a:buClr>
              <a:buSzPts val="2000"/>
              <a:buFont typeface="+mj-lt"/>
              <a:buAutoNum type="arabicPeriod"/>
            </a:pPr>
            <a:r>
              <a:rPr lang="en-US" sz="2000" dirty="0">
                <a:solidFill>
                  <a:srgbClr val="7F7F7F"/>
                </a:solidFill>
                <a:latin typeface="Calibri"/>
                <a:ea typeface="Calibri"/>
                <a:cs typeface="Calibri"/>
                <a:sym typeface="Calibri"/>
              </a:rPr>
              <a:t>Increase the number of primary care providers in San Diego County that screen for developmental concerns in children ages 0 through 5 as part of regular visits.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01" name="Google Shape;301;p36"/>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OBJECTIVES (cont.)</a:t>
            </a:r>
            <a:endParaRPr/>
          </a:p>
        </p:txBody>
      </p:sp>
      <p:sp>
        <p:nvSpPr>
          <p:cNvPr id="302" name="Google Shape;302;p36"/>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03" name="Google Shape;303;p36"/>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how we measure our impact</a:t>
            </a:r>
            <a:endParaRPr/>
          </a:p>
        </p:txBody>
      </p:sp>
      <p:sp>
        <p:nvSpPr>
          <p:cNvPr id="304" name="Google Shape;304;p36"/>
          <p:cNvSpPr txBox="1"/>
          <p:nvPr/>
        </p:nvSpPr>
        <p:spPr>
          <a:xfrm>
            <a:off x="1434642" y="2160057"/>
            <a:ext cx="8538566" cy="332398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7F7F7F"/>
              </a:buClr>
              <a:buSzPts val="2000"/>
              <a:buFont typeface="+mj-lt"/>
              <a:buAutoNum type="arabicPeriod" startAt="4"/>
            </a:pPr>
            <a:r>
              <a:rPr lang="en-US" sz="2000" dirty="0">
                <a:solidFill>
                  <a:srgbClr val="7F7F7F"/>
                </a:solidFill>
                <a:latin typeface="Calibri"/>
                <a:ea typeface="Calibri"/>
                <a:cs typeface="Calibri"/>
                <a:sym typeface="Calibri"/>
              </a:rPr>
              <a:t>Decrease the percentage of children entering Kindergarten with undetected and/or untreated developmental, social emotional, or behavioral delays or concerns.</a:t>
            </a:r>
            <a:endParaRPr dirty="0"/>
          </a:p>
          <a:p>
            <a:pPr marL="584200" marR="0" lvl="0" indent="-457200" algn="l" rtl="0">
              <a:lnSpc>
                <a:spcPct val="100000"/>
              </a:lnSpc>
              <a:spcBef>
                <a:spcPts val="0"/>
              </a:spcBef>
              <a:spcAft>
                <a:spcPts val="0"/>
              </a:spcAft>
              <a:buClr>
                <a:srgbClr val="7F7F7F"/>
              </a:buClr>
              <a:buSzPts val="2000"/>
              <a:buFont typeface="+mj-lt"/>
              <a:buAutoNum type="arabicPeriod" startAt="4"/>
            </a:pPr>
            <a:endParaRPr sz="2000" dirty="0">
              <a:solidFill>
                <a:srgbClr val="7F7F7F"/>
              </a:solidFill>
              <a:latin typeface="Calibri"/>
              <a:ea typeface="Calibri"/>
              <a:cs typeface="Calibri"/>
              <a:sym typeface="Calibri"/>
            </a:endParaRPr>
          </a:p>
          <a:p>
            <a:pPr marL="457200" marR="0" lvl="0" indent="-457200" algn="l" rtl="0">
              <a:lnSpc>
                <a:spcPct val="100000"/>
              </a:lnSpc>
              <a:spcBef>
                <a:spcPts val="0"/>
              </a:spcBef>
              <a:spcAft>
                <a:spcPts val="0"/>
              </a:spcAft>
              <a:buClr>
                <a:srgbClr val="7F7F7F"/>
              </a:buClr>
              <a:buSzPts val="2000"/>
              <a:buFont typeface="+mj-lt"/>
              <a:buAutoNum type="arabicPeriod" startAt="4"/>
            </a:pPr>
            <a:r>
              <a:rPr lang="en-US" sz="2000" dirty="0">
                <a:solidFill>
                  <a:srgbClr val="7F7F7F"/>
                </a:solidFill>
                <a:latin typeface="Calibri"/>
                <a:ea typeface="Calibri"/>
                <a:cs typeface="Calibri"/>
                <a:sym typeface="Calibri"/>
              </a:rPr>
              <a:t>Increase the percentage of children ages 0 through 5 enrolled in a quality early care and education environments with a highly qualified workforce.</a:t>
            </a:r>
            <a:endParaRPr dirty="0"/>
          </a:p>
          <a:p>
            <a:pPr marL="584200" marR="0" lvl="0" indent="-457200" algn="l" rtl="0">
              <a:lnSpc>
                <a:spcPct val="100000"/>
              </a:lnSpc>
              <a:spcBef>
                <a:spcPts val="0"/>
              </a:spcBef>
              <a:spcAft>
                <a:spcPts val="0"/>
              </a:spcAft>
              <a:buClr>
                <a:srgbClr val="7F7F7F"/>
              </a:buClr>
              <a:buSzPts val="2000"/>
              <a:buFont typeface="+mj-lt"/>
              <a:buAutoNum type="arabicPeriod" startAt="4"/>
            </a:pPr>
            <a:endParaRPr sz="2000" dirty="0">
              <a:solidFill>
                <a:srgbClr val="7F7F7F"/>
              </a:solidFill>
              <a:latin typeface="Calibri"/>
              <a:ea typeface="Calibri"/>
              <a:cs typeface="Calibri"/>
              <a:sym typeface="Calibri"/>
            </a:endParaRPr>
          </a:p>
          <a:p>
            <a:pPr marL="457200" marR="0" lvl="0" indent="-457200" algn="l" rtl="0">
              <a:lnSpc>
                <a:spcPct val="100000"/>
              </a:lnSpc>
              <a:spcBef>
                <a:spcPts val="0"/>
              </a:spcBef>
              <a:spcAft>
                <a:spcPts val="0"/>
              </a:spcAft>
              <a:buClr>
                <a:srgbClr val="7F7F7F"/>
              </a:buClr>
              <a:buSzPts val="2000"/>
              <a:buFont typeface="+mj-lt"/>
              <a:buAutoNum type="arabicPeriod" startAt="4"/>
            </a:pPr>
            <a:r>
              <a:rPr lang="en-US" sz="2000" dirty="0">
                <a:solidFill>
                  <a:srgbClr val="7F7F7F"/>
                </a:solidFill>
                <a:latin typeface="Calibri"/>
                <a:ea typeface="Calibri"/>
                <a:cs typeface="Calibri"/>
                <a:sym typeface="Calibri"/>
              </a:rPr>
              <a:t>Increase parents’ and caregivers’ knowledge and capacity to promote the healthy development of children ages 0 through 5.</a:t>
            </a:r>
            <a:endParaRPr dirty="0"/>
          </a:p>
          <a:p>
            <a:pPr marL="285750" marR="0" lvl="0" indent="-158750" algn="l" rtl="0">
              <a:lnSpc>
                <a:spcPct val="150000"/>
              </a:lnSpc>
              <a:spcBef>
                <a:spcPts val="0"/>
              </a:spcBef>
              <a:spcAft>
                <a:spcPts val="0"/>
              </a:spcAft>
              <a:buClr>
                <a:srgbClr val="7F7F7F"/>
              </a:buClr>
              <a:buSzPts val="2000"/>
              <a:buFont typeface="Arial"/>
              <a:buNone/>
            </a:pPr>
            <a:endParaRPr sz="2000" dirty="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10" name="Google Shape;310;p37"/>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OBJECTIVES (cont.)</a:t>
            </a:r>
            <a:endParaRPr/>
          </a:p>
        </p:txBody>
      </p:sp>
      <p:sp>
        <p:nvSpPr>
          <p:cNvPr id="311" name="Google Shape;311;p37"/>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12" name="Google Shape;312;p37"/>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how we measure our impact</a:t>
            </a:r>
            <a:endParaRPr/>
          </a:p>
        </p:txBody>
      </p:sp>
      <p:sp>
        <p:nvSpPr>
          <p:cNvPr id="313" name="Google Shape;313;p37"/>
          <p:cNvSpPr txBox="1"/>
          <p:nvPr/>
        </p:nvSpPr>
        <p:spPr>
          <a:xfrm>
            <a:off x="1553651" y="2189862"/>
            <a:ext cx="7640683" cy="270843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rgbClr val="7F7F7F"/>
              </a:buClr>
              <a:buSzPts val="2000"/>
              <a:buFont typeface="+mj-lt"/>
              <a:buAutoNum type="arabicPeriod" startAt="7"/>
            </a:pPr>
            <a:r>
              <a:rPr lang="en-US" sz="2000" dirty="0">
                <a:solidFill>
                  <a:srgbClr val="7F7F7F"/>
                </a:solidFill>
                <a:latin typeface="Calibri"/>
                <a:ea typeface="Calibri"/>
                <a:cs typeface="Calibri"/>
                <a:sym typeface="Calibri"/>
              </a:rPr>
              <a:t>Increase parents’ and caregivers’ access to needed services for their children through care coordination. </a:t>
            </a:r>
            <a:endParaRPr dirty="0"/>
          </a:p>
          <a:p>
            <a:pPr marL="457200" marR="0" lvl="0" indent="-457200" algn="l" rtl="0">
              <a:lnSpc>
                <a:spcPct val="150000"/>
              </a:lnSpc>
              <a:spcBef>
                <a:spcPts val="0"/>
              </a:spcBef>
              <a:spcAft>
                <a:spcPts val="0"/>
              </a:spcAft>
              <a:buClr>
                <a:srgbClr val="7F7F7F"/>
              </a:buClr>
              <a:buSzPts val="2000"/>
              <a:buFont typeface="+mj-lt"/>
              <a:buAutoNum type="arabicPeriod" startAt="7"/>
            </a:pPr>
            <a:endParaRPr lang="en-US" sz="2000" dirty="0">
              <a:solidFill>
                <a:srgbClr val="7F7F7F"/>
              </a:solidFill>
              <a:latin typeface="Calibri"/>
              <a:ea typeface="Calibri"/>
              <a:cs typeface="Calibri"/>
              <a:sym typeface="Calibri"/>
            </a:endParaRPr>
          </a:p>
          <a:p>
            <a:pPr marL="457200" marR="0" lvl="0" indent="-457200" algn="l" rtl="0">
              <a:lnSpc>
                <a:spcPct val="150000"/>
              </a:lnSpc>
              <a:spcBef>
                <a:spcPts val="0"/>
              </a:spcBef>
              <a:spcAft>
                <a:spcPts val="0"/>
              </a:spcAft>
              <a:buClr>
                <a:srgbClr val="7F7F7F"/>
              </a:buClr>
              <a:buSzPts val="2000"/>
              <a:buFont typeface="+mj-lt"/>
              <a:buAutoNum type="arabicPeriod" startAt="7"/>
            </a:pPr>
            <a:r>
              <a:rPr lang="en-US" sz="2000" dirty="0">
                <a:solidFill>
                  <a:srgbClr val="7F7F7F"/>
                </a:solidFill>
                <a:latin typeface="Calibri"/>
                <a:ea typeface="Calibri"/>
                <a:cs typeface="Calibri"/>
                <a:sym typeface="Calibri"/>
              </a:rPr>
              <a:t>Increase the community’s capacity to identify, treat, and support the needs of pregnant women, children and families.</a:t>
            </a:r>
            <a:endParaRPr dirty="0"/>
          </a:p>
          <a:p>
            <a:pPr marL="584200" marR="0" lvl="0" indent="-457200" algn="l" rtl="0">
              <a:lnSpc>
                <a:spcPct val="150000"/>
              </a:lnSpc>
              <a:spcBef>
                <a:spcPts val="0"/>
              </a:spcBef>
              <a:spcAft>
                <a:spcPts val="0"/>
              </a:spcAft>
              <a:buClr>
                <a:srgbClr val="7F7F7F"/>
              </a:buClr>
              <a:buSzPts val="2000"/>
              <a:buFont typeface="+mj-lt"/>
              <a:buAutoNum type="arabicPeriod" startAt="7"/>
            </a:pPr>
            <a:endParaRPr sz="2000" dirty="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29" name="Google Shape;329;p39"/>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ACKNOWLEDGEMENTS</a:t>
            </a:r>
            <a:endParaRPr/>
          </a:p>
        </p:txBody>
      </p:sp>
      <p:sp>
        <p:nvSpPr>
          <p:cNvPr id="330" name="Google Shape;330;p39"/>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31" name="Google Shape;331;p39"/>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ad hoc advisory committee</a:t>
            </a:r>
            <a:endParaRPr/>
          </a:p>
        </p:txBody>
      </p:sp>
      <p:sp>
        <p:nvSpPr>
          <p:cNvPr id="332" name="Google Shape;332;p39"/>
          <p:cNvSpPr txBox="1"/>
          <p:nvPr/>
        </p:nvSpPr>
        <p:spPr>
          <a:xfrm>
            <a:off x="2178657" y="2199814"/>
            <a:ext cx="3018381" cy="317009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Carol Skiljan, Chair </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Penny Adler</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Fred Baranowski</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Sarah Garrity, EdD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Leon Kelley, MD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Dina Polus</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333" name="Google Shape;333;p39"/>
          <p:cNvSpPr txBox="1"/>
          <p:nvPr/>
        </p:nvSpPr>
        <p:spPr>
          <a:xfrm>
            <a:off x="5654442" y="2199814"/>
            <a:ext cx="2779620" cy="317009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Jeffrey Rowe, MD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Alyson Shapiro, PhD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Dean E. Sidelinger, MD</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Cecil Steppe</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Howard Taras, MD</a:t>
            </a:r>
            <a:endParaRPr/>
          </a:p>
          <a:p>
            <a:pPr marL="0" marR="0" lvl="0" indent="0" algn="l" rtl="0">
              <a:lnSpc>
                <a:spcPct val="150000"/>
              </a:lnSpc>
              <a:spcBef>
                <a:spcPts val="0"/>
              </a:spcBef>
              <a:spcAft>
                <a:spcPts val="0"/>
              </a:spcAft>
              <a:buNone/>
            </a:pPr>
            <a:endParaRPr sz="2000">
              <a:solidFill>
                <a:srgbClr val="7F7F7F"/>
              </a:solidFill>
              <a:latin typeface="Calibri"/>
              <a:ea typeface="Calibri"/>
              <a:cs typeface="Calibri"/>
              <a:sym typeface="Calibri"/>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39" name="Google Shape;339;p40"/>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ACKNOWLEDGEMENTS</a:t>
            </a:r>
            <a:endParaRPr/>
          </a:p>
        </p:txBody>
      </p:sp>
      <p:sp>
        <p:nvSpPr>
          <p:cNvPr id="340" name="Google Shape;340;p40"/>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41" name="Google Shape;341;p40"/>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project team</a:t>
            </a:r>
            <a:endParaRPr/>
          </a:p>
        </p:txBody>
      </p:sp>
      <p:sp>
        <p:nvSpPr>
          <p:cNvPr id="342" name="Google Shape;342;p40"/>
          <p:cNvSpPr txBox="1"/>
          <p:nvPr/>
        </p:nvSpPr>
        <p:spPr>
          <a:xfrm>
            <a:off x="2225366" y="2373033"/>
            <a:ext cx="3018381" cy="270843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First 5 San Diego</a:t>
            </a:r>
            <a:endParaRPr sz="2000" i="1">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Alethea Arguilez</a:t>
            </a:r>
            <a:endParaRPr sz="2000">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Martin Cherry</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Harold Randolph</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Marites Perez </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343" name="Google Shape;343;p40"/>
          <p:cNvSpPr txBox="1"/>
          <p:nvPr/>
        </p:nvSpPr>
        <p:spPr>
          <a:xfrm>
            <a:off x="5443027" y="2373033"/>
            <a:ext cx="2135200" cy="22467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MIG|MJE</a:t>
            </a:r>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Carolyn Verheyen</a:t>
            </a:r>
            <a:endParaRPr sz="2000">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Andy Pendoley</a:t>
            </a:r>
            <a:endParaRPr/>
          </a:p>
          <a:p>
            <a:pPr marL="0" marR="0" lvl="0" indent="0" algn="l" rtl="0">
              <a:lnSpc>
                <a:spcPct val="150000"/>
              </a:lnSpc>
              <a:spcBef>
                <a:spcPts val="0"/>
              </a:spcBef>
              <a:spcAft>
                <a:spcPts val="0"/>
              </a:spcAft>
              <a:buNone/>
            </a:pPr>
            <a:endParaRPr sz="2000">
              <a:solidFill>
                <a:srgbClr val="7F7F7F"/>
              </a:solidFill>
              <a:latin typeface="Calibri"/>
              <a:ea typeface="Calibri"/>
              <a:cs typeface="Calibri"/>
              <a:sym typeface="Calibri"/>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344" name="Google Shape;344;p40"/>
          <p:cNvSpPr txBox="1"/>
          <p:nvPr/>
        </p:nvSpPr>
        <p:spPr>
          <a:xfrm>
            <a:off x="8133793" y="2373033"/>
            <a:ext cx="301838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Harder+CO</a:t>
            </a:r>
            <a:endParaRPr sz="2000" b="1" i="1">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Nicole Bracy</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50" name="Google Shape;350;p41"/>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ACKNOWLEDGEMENTS</a:t>
            </a:r>
            <a:endParaRPr/>
          </a:p>
        </p:txBody>
      </p:sp>
      <p:sp>
        <p:nvSpPr>
          <p:cNvPr id="351" name="Google Shape;351;p41"/>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52" name="Google Shape;352;p41"/>
          <p:cNvSpPr txBox="1"/>
          <p:nvPr/>
        </p:nvSpPr>
        <p:spPr>
          <a:xfrm>
            <a:off x="2673412" y="112094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first 5 commission of san diego</a:t>
            </a:r>
            <a:endParaRPr sz="3200">
              <a:solidFill>
                <a:srgbClr val="7F7F7F"/>
              </a:solidFill>
              <a:latin typeface="Calibri"/>
              <a:ea typeface="Calibri"/>
              <a:cs typeface="Calibri"/>
              <a:sym typeface="Calibri"/>
            </a:endParaRPr>
          </a:p>
        </p:txBody>
      </p:sp>
      <p:sp>
        <p:nvSpPr>
          <p:cNvPr id="353" name="Google Shape;353;p41"/>
          <p:cNvSpPr txBox="1"/>
          <p:nvPr/>
        </p:nvSpPr>
        <p:spPr>
          <a:xfrm>
            <a:off x="2147474" y="2020718"/>
            <a:ext cx="4980028" cy="409342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2000" b="1" i="1">
                <a:solidFill>
                  <a:srgbClr val="7F7F7F"/>
                </a:solidFill>
                <a:latin typeface="Calibri"/>
                <a:ea typeface="Calibri"/>
                <a:cs typeface="Calibri"/>
                <a:sym typeface="Calibri"/>
              </a:rPr>
              <a:t>Commissioners</a:t>
            </a:r>
            <a:endParaRPr sz="2000">
              <a:solidFill>
                <a:srgbClr val="7F7F7F"/>
              </a:solidFill>
              <a:latin typeface="Calibri"/>
              <a:ea typeface="Calibri"/>
              <a:cs typeface="Calibri"/>
              <a:sym typeface="Calibri"/>
            </a:endParaRPr>
          </a:p>
          <a:p>
            <a:pPr marL="0" marR="0" lvl="0" indent="0" algn="l" rtl="0">
              <a:lnSpc>
                <a:spcPct val="200000"/>
              </a:lnSpc>
              <a:spcBef>
                <a:spcPts val="0"/>
              </a:spcBef>
              <a:spcAft>
                <a:spcPts val="0"/>
              </a:spcAft>
              <a:buNone/>
            </a:pPr>
            <a:r>
              <a:rPr lang="en-US" sz="2000">
                <a:solidFill>
                  <a:srgbClr val="7F7F7F"/>
                </a:solidFill>
                <a:latin typeface="Calibri"/>
                <a:ea typeface="Calibri"/>
                <a:cs typeface="Calibri"/>
                <a:sym typeface="Calibri"/>
              </a:rPr>
              <a:t>Supervisor Kristin Gaspar, Chair, District 3</a:t>
            </a:r>
            <a:endParaRPr/>
          </a:p>
          <a:p>
            <a:pPr marL="0" marR="0" lvl="0" indent="0" algn="l" rtl="0">
              <a:lnSpc>
                <a:spcPct val="200000"/>
              </a:lnSpc>
              <a:spcBef>
                <a:spcPts val="0"/>
              </a:spcBef>
              <a:spcAft>
                <a:spcPts val="0"/>
              </a:spcAft>
              <a:buNone/>
            </a:pPr>
            <a:r>
              <a:rPr lang="en-US" sz="2000">
                <a:solidFill>
                  <a:srgbClr val="7F7F7F"/>
                </a:solidFill>
                <a:latin typeface="Calibri"/>
                <a:ea typeface="Calibri"/>
                <a:cs typeface="Calibri"/>
                <a:sym typeface="Calibri"/>
              </a:rPr>
              <a:t>Carol Skiljan, Vice Chair </a:t>
            </a:r>
            <a:endParaRPr/>
          </a:p>
          <a:p>
            <a:pPr marL="0" marR="0" lvl="0" indent="0" algn="l" rtl="0">
              <a:lnSpc>
                <a:spcPct val="200000"/>
              </a:lnSpc>
              <a:spcBef>
                <a:spcPts val="0"/>
              </a:spcBef>
              <a:spcAft>
                <a:spcPts val="0"/>
              </a:spcAft>
              <a:buNone/>
            </a:pPr>
            <a:r>
              <a:rPr lang="en-US" sz="2000">
                <a:solidFill>
                  <a:srgbClr val="7F7F7F"/>
                </a:solidFill>
                <a:latin typeface="Calibri"/>
                <a:ea typeface="Calibri"/>
                <a:cs typeface="Calibri"/>
                <a:sym typeface="Calibri"/>
              </a:rPr>
              <a:t>Sandra McBrayer, Secretary</a:t>
            </a:r>
            <a:endParaRPr/>
          </a:p>
          <a:p>
            <a:pPr marL="0" marR="0" lvl="0" indent="0" algn="l" rtl="0">
              <a:lnSpc>
                <a:spcPct val="200000"/>
              </a:lnSpc>
              <a:spcBef>
                <a:spcPts val="0"/>
              </a:spcBef>
              <a:spcAft>
                <a:spcPts val="0"/>
              </a:spcAft>
              <a:buNone/>
            </a:pPr>
            <a:r>
              <a:rPr lang="en-US" sz="2000">
                <a:solidFill>
                  <a:srgbClr val="7F7F7F"/>
                </a:solidFill>
                <a:latin typeface="Calibri"/>
                <a:ea typeface="Calibri"/>
                <a:cs typeface="Calibri"/>
                <a:sym typeface="Calibri"/>
              </a:rPr>
              <a:t>Nick Macchione, MS, MPH, FACHE</a:t>
            </a:r>
            <a:endParaRPr/>
          </a:p>
          <a:p>
            <a:pPr marL="0" marR="0" lvl="0" indent="0" algn="l" rtl="0">
              <a:lnSpc>
                <a:spcPct val="200000"/>
              </a:lnSpc>
              <a:spcBef>
                <a:spcPts val="0"/>
              </a:spcBef>
              <a:spcAft>
                <a:spcPts val="0"/>
              </a:spcAft>
              <a:buNone/>
            </a:pPr>
            <a:r>
              <a:rPr lang="en-US" sz="2000">
                <a:solidFill>
                  <a:srgbClr val="7F7F7F"/>
                </a:solidFill>
                <a:latin typeface="Calibri"/>
                <a:ea typeface="Calibri"/>
                <a:cs typeface="Calibri"/>
                <a:sym typeface="Calibri"/>
              </a:rPr>
              <a:t>Wilma J. Wooten, MD, MPH</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04" name="Google Shape;104;p15"/>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PURPOSE OF THE STRATEGIC PLAN</a:t>
            </a:r>
            <a:endParaRPr/>
          </a:p>
        </p:txBody>
      </p:sp>
      <p:sp>
        <p:nvSpPr>
          <p:cNvPr id="105" name="Google Shape;105;p15"/>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06" name="Google Shape;106;p15"/>
          <p:cNvSpPr txBox="1"/>
          <p:nvPr/>
        </p:nvSpPr>
        <p:spPr>
          <a:xfrm>
            <a:off x="1667502" y="2154378"/>
            <a:ext cx="8303149" cy="36317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Promote, support and improve the early development of children from prenatal to five years of age</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Requires each county  to adopt an adequate and complete strategic plan</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Serves as a roadmap: change systems, achieve results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Guides funding decisions at a strategic level</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Assists in measuring progress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Holds us accountable</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107" name="Google Shape;107;p15"/>
          <p:cNvSpPr txBox="1"/>
          <p:nvPr/>
        </p:nvSpPr>
        <p:spPr>
          <a:xfrm>
            <a:off x="1970788" y="1310920"/>
            <a:ext cx="837137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california children and families first act  - proposition 10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2"/>
          <p:cNvPicPr preferRelativeResize="0"/>
          <p:nvPr/>
        </p:nvPicPr>
        <p:blipFill rotWithShape="1">
          <a:blip r:embed="rId3">
            <a:alphaModFix/>
          </a:blip>
          <a:srcRect/>
          <a:stretch/>
        </p:blipFill>
        <p:spPr>
          <a:xfrm>
            <a:off x="0" y="0"/>
            <a:ext cx="1218895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64" name="Google Shape;36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4"/>
          <p:cNvPicPr preferRelativeResize="0"/>
          <p:nvPr/>
        </p:nvPicPr>
        <p:blipFill rotWithShape="1">
          <a:blip r:embed="rId3">
            <a:alphaModFix/>
          </a:blip>
          <a:srcRect/>
          <a:stretch/>
        </p:blipFill>
        <p:spPr>
          <a:xfrm>
            <a:off x="3498155" y="0"/>
            <a:ext cx="5195689"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5"/>
          <p:cNvPicPr preferRelativeResize="0"/>
          <p:nvPr/>
        </p:nvPicPr>
        <p:blipFill rotWithShape="1">
          <a:blip r:embed="rId3">
            <a:alphaModFix/>
          </a:blip>
          <a:srcRect/>
          <a:stretch/>
        </p:blipFill>
        <p:spPr>
          <a:xfrm>
            <a:off x="3496780" y="0"/>
            <a:ext cx="519844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80" name="Google Shape;380;p46"/>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STRATEGY PLAN HEADER GOES HERE</a:t>
            </a:r>
            <a:endParaRPr/>
          </a:p>
        </p:txBody>
      </p:sp>
      <p:sp>
        <p:nvSpPr>
          <p:cNvPr id="381" name="Google Shape;381;p46"/>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82" name="Google Shape;382;p46"/>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subhead text goes here</a:t>
            </a:r>
            <a:endParaRPr/>
          </a:p>
        </p:txBody>
      </p:sp>
      <p:sp>
        <p:nvSpPr>
          <p:cNvPr id="383" name="Google Shape;383;p46"/>
          <p:cNvSpPr txBox="1"/>
          <p:nvPr/>
        </p:nvSpPr>
        <p:spPr>
          <a:xfrm>
            <a:off x="2854518" y="2125980"/>
            <a:ext cx="6220902" cy="332398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a:solidFill>
                  <a:srgbClr val="7F7F7F"/>
                </a:solidFill>
                <a:latin typeface="Calibri"/>
                <a:ea typeface="Calibri"/>
                <a:cs typeface="Calibri"/>
                <a:sym typeface="Calibri"/>
              </a:rPr>
              <a:t>Bodycopy goes here. Lorem ipsum dolor sit amet, consectetur adipiscing elit. Ut hendrerit ac mi et finibus. Etiam quam elit, sagittis nec ligula egestas, vulputate tincidunt odio. Vestibulum feugiat libero sed est vestibulum, quis placerat nunc varius. Quisque non rutrum erat. Donec iaculis ligula in diam volutpat aliquam. Integer interdum, leo vel</a:t>
            </a: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89" name="Google Shape;389;p47"/>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STRATEGY PLAN HEADER GOES HERE</a:t>
            </a:r>
            <a:endParaRPr/>
          </a:p>
        </p:txBody>
      </p:sp>
      <p:sp>
        <p:nvSpPr>
          <p:cNvPr id="390" name="Google Shape;390;p47"/>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391" name="Google Shape;391;p47"/>
          <p:cNvSpPr txBox="1"/>
          <p:nvPr/>
        </p:nvSpPr>
        <p:spPr>
          <a:xfrm>
            <a:off x="2679092" y="1115265"/>
            <a:ext cx="766307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7F7F7F"/>
                </a:solidFill>
                <a:latin typeface="Calibri"/>
                <a:ea typeface="Calibri"/>
                <a:cs typeface="Calibri"/>
                <a:sym typeface="Calibri"/>
              </a:rPr>
              <a:t>subhead text goes here</a:t>
            </a:r>
            <a:endParaRPr/>
          </a:p>
        </p:txBody>
      </p:sp>
      <p:sp>
        <p:nvSpPr>
          <p:cNvPr id="392" name="Google Shape;392;p47"/>
          <p:cNvSpPr txBox="1"/>
          <p:nvPr/>
        </p:nvSpPr>
        <p:spPr>
          <a:xfrm>
            <a:off x="2854518" y="2125980"/>
            <a:ext cx="6220902" cy="270843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Bullet points go here</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Bullet points go here</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Bullet points go here</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Bullet points go here</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Bullet points go here</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13" name="Google Shape;113;p16"/>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PLANNING PROCESS</a:t>
            </a:r>
            <a:endParaRPr/>
          </a:p>
        </p:txBody>
      </p:sp>
      <p:sp>
        <p:nvSpPr>
          <p:cNvPr id="114" name="Google Shape;114;p16"/>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15" name="Google Shape;115;p16"/>
          <p:cNvSpPr txBox="1"/>
          <p:nvPr/>
        </p:nvSpPr>
        <p:spPr>
          <a:xfrm>
            <a:off x="1854925" y="2052146"/>
            <a:ext cx="8303149" cy="363176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Phase I: Project Initiation and Data Analysis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Research: current conditions and projections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Parents and caregivers: experiences and needs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Key stakeholders and partners: ideas and opportunities</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Best practices: systems change</a:t>
            </a:r>
            <a:endParaRPr/>
          </a:p>
          <a:p>
            <a:pPr marL="285750" marR="0" lvl="0" indent="-158750" algn="l" rtl="0">
              <a:lnSpc>
                <a:spcPct val="150000"/>
              </a:lnSpc>
              <a:spcBef>
                <a:spcPts val="0"/>
              </a:spcBef>
              <a:spcAft>
                <a:spcPts val="0"/>
              </a:spcAft>
              <a:buClr>
                <a:schemeClr val="dk1"/>
              </a:buClr>
              <a:buSzPts val="2000"/>
              <a:buFont typeface="Arial"/>
              <a:buNone/>
            </a:pPr>
            <a:endParaRPr sz="2000">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Appendix C: Research Report</a:t>
            </a:r>
            <a:endParaRPr sz="2000" b="1">
              <a:solidFill>
                <a:srgbClr val="7F7F7F"/>
              </a:solidFill>
              <a:latin typeface="Calibri"/>
              <a:ea typeface="Calibri"/>
              <a:cs typeface="Calibri"/>
              <a:sym typeface="Calibri"/>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116" name="Google Shape;116;p16"/>
          <p:cNvSpPr txBox="1"/>
          <p:nvPr/>
        </p:nvSpPr>
        <p:spPr>
          <a:xfrm>
            <a:off x="2679092" y="1223176"/>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an iterative approach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22" name="Google Shape;122;p17"/>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PLANNING PROCESS (cont.)</a:t>
            </a:r>
            <a:endParaRPr/>
          </a:p>
        </p:txBody>
      </p:sp>
      <p:sp>
        <p:nvSpPr>
          <p:cNvPr id="123" name="Google Shape;123;p17"/>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24" name="Google Shape;124;p17"/>
          <p:cNvSpPr txBox="1"/>
          <p:nvPr/>
        </p:nvSpPr>
        <p:spPr>
          <a:xfrm>
            <a:off x="1798131" y="2319083"/>
            <a:ext cx="8303149" cy="235295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b="1" i="1">
                <a:solidFill>
                  <a:srgbClr val="7F7F7F"/>
                </a:solidFill>
                <a:latin typeface="Calibri"/>
                <a:ea typeface="Calibri"/>
                <a:cs typeface="Calibri"/>
                <a:sym typeface="Calibri"/>
              </a:rPr>
              <a:t>Phase II: Strategic Plan Development and Adoption</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Guidance: Ad Hoc Committee and Planning Team</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Transitions: from direct service to systems change</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Implementation and results: objectives, indicators and strategies</a:t>
            </a:r>
            <a:endParaRPr/>
          </a:p>
          <a:p>
            <a:pPr marL="285750" marR="0" lvl="0" indent="-158750" algn="l" rtl="0">
              <a:lnSpc>
                <a:spcPct val="150000"/>
              </a:lnSpc>
              <a:spcBef>
                <a:spcPts val="0"/>
              </a:spcBef>
              <a:spcAft>
                <a:spcPts val="0"/>
              </a:spcAft>
              <a:buClr>
                <a:schemeClr val="dk1"/>
              </a:buClr>
              <a:buSzPts val="2000"/>
              <a:buFont typeface="Arial"/>
              <a:buNone/>
            </a:pPr>
            <a:endParaRPr sz="2000">
              <a:solidFill>
                <a:srgbClr val="7F7F7F"/>
              </a:solidFill>
              <a:latin typeface="Calibri"/>
              <a:ea typeface="Calibri"/>
              <a:cs typeface="Calibri"/>
              <a:sym typeface="Calibri"/>
            </a:endParaRPr>
          </a:p>
        </p:txBody>
      </p:sp>
      <p:sp>
        <p:nvSpPr>
          <p:cNvPr id="125" name="Google Shape;125;p17"/>
          <p:cNvSpPr txBox="1"/>
          <p:nvPr/>
        </p:nvSpPr>
        <p:spPr>
          <a:xfrm>
            <a:off x="2679092" y="1228855"/>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an iterative approach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31" name="Google Shape;131;p18"/>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INVESTMENTS AND OUTCOMES</a:t>
            </a:r>
            <a:endParaRPr/>
          </a:p>
        </p:txBody>
      </p:sp>
      <p:sp>
        <p:nvSpPr>
          <p:cNvPr id="132" name="Google Shape;132;p18"/>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33" name="Google Shape;133;p18"/>
          <p:cNvSpPr txBox="1"/>
          <p:nvPr/>
        </p:nvSpPr>
        <p:spPr>
          <a:xfrm>
            <a:off x="1542553" y="2057826"/>
            <a:ext cx="8303149" cy="31700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Developmental checkup and screening services for developmental and behavioral concerns</a:t>
            </a:r>
            <a:endParaRPr/>
          </a:p>
          <a:p>
            <a:pPr marL="285750" marR="0" lvl="0" indent="-285750" algn="l" rtl="0">
              <a:lnSpc>
                <a:spcPct val="150000"/>
              </a:lnSpc>
              <a:spcBef>
                <a:spcPts val="100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Home visitation services for high-risk target populations</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Oral health services, care coordination and education</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Quality early care and education</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Education for new and expectant parents and caregivers </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
        <p:nvSpPr>
          <p:cNvPr id="134" name="Google Shape;134;p18"/>
          <p:cNvSpPr txBox="1"/>
          <p:nvPr/>
        </p:nvSpPr>
        <p:spPr>
          <a:xfrm>
            <a:off x="2730207" y="1234535"/>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20 years of meaningful impact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40" name="Google Shape;140;p19"/>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OUR YOUNGEST CHILDREN</a:t>
            </a:r>
            <a:endParaRPr/>
          </a:p>
        </p:txBody>
      </p:sp>
      <p:sp>
        <p:nvSpPr>
          <p:cNvPr id="141" name="Google Shape;141;p19"/>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42" name="Google Shape;142;p19"/>
          <p:cNvSpPr txBox="1"/>
          <p:nvPr/>
        </p:nvSpPr>
        <p:spPr>
          <a:xfrm>
            <a:off x="1612126" y="1980764"/>
            <a:ext cx="8303149" cy="35723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Age under 5 years continue to grow as a share of the population (6.5%)</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211,468 vs. 249,946</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Expanding diversity: culture, ethnicity and race</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Hispanic (33.1% vs. 41.4%)</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Asian &amp; Pacific Islander (11.8% vs. 14%)</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Growing immigrant and refugee populations</a:t>
            </a:r>
            <a:endParaRPr/>
          </a:p>
          <a:p>
            <a:pPr marL="285750" marR="0" lvl="0" indent="-158750" algn="l" rtl="0">
              <a:lnSpc>
                <a:spcPct val="150000"/>
              </a:lnSpc>
              <a:spcBef>
                <a:spcPts val="0"/>
              </a:spcBef>
              <a:spcAft>
                <a:spcPts val="0"/>
              </a:spcAft>
              <a:buClr>
                <a:schemeClr val="dk1"/>
              </a:buClr>
              <a:buSzPts val="2000"/>
              <a:buFont typeface="Arial"/>
              <a:buNone/>
            </a:pPr>
            <a:endParaRPr sz="2000">
              <a:solidFill>
                <a:srgbClr val="7F7F7F"/>
              </a:solidFill>
              <a:latin typeface="Calibri"/>
              <a:ea typeface="Calibri"/>
              <a:cs typeface="Calibri"/>
              <a:sym typeface="Calibri"/>
            </a:endParaRPr>
          </a:p>
          <a:p>
            <a:pPr marL="0" marR="0" lvl="0" indent="0" algn="l" rtl="0">
              <a:lnSpc>
                <a:spcPct val="150000"/>
              </a:lnSpc>
              <a:spcBef>
                <a:spcPts val="0"/>
              </a:spcBef>
              <a:spcAft>
                <a:spcPts val="0"/>
              </a:spcAft>
              <a:buNone/>
            </a:pPr>
            <a:r>
              <a:rPr lang="en-US" sz="1200" i="1">
                <a:solidFill>
                  <a:srgbClr val="7F7F7F"/>
                </a:solidFill>
                <a:latin typeface="Calibri"/>
                <a:ea typeface="Calibri"/>
                <a:cs typeface="Calibri"/>
                <a:sym typeface="Calibri"/>
              </a:rPr>
              <a:t>(1) ACS 2012-2016 American Community Survey 5-Year Estimates; (2) SANDAG Series 13 Regional Growth Forecast</a:t>
            </a:r>
            <a:endParaRPr/>
          </a:p>
        </p:txBody>
      </p:sp>
      <p:sp>
        <p:nvSpPr>
          <p:cNvPr id="143" name="Google Shape;143;p19"/>
          <p:cNvSpPr txBox="1"/>
          <p:nvPr/>
        </p:nvSpPr>
        <p:spPr>
          <a:xfrm>
            <a:off x="2718849" y="1221028"/>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today and tomorrow (2016 vs. 2035)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49" name="Google Shape;149;p20"/>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CHANGES AHEAD</a:t>
            </a:r>
            <a:endParaRPr/>
          </a:p>
        </p:txBody>
      </p:sp>
      <p:sp>
        <p:nvSpPr>
          <p:cNvPr id="150" name="Google Shape;150;p20"/>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a:solidFill>
                  <a:srgbClr val="00C3B2"/>
                </a:solidFill>
                <a:latin typeface="Calibri"/>
                <a:ea typeface="Calibri"/>
                <a:cs typeface="Calibri"/>
                <a:sym typeface="Calibri"/>
              </a:rPr>
              <a:t>]</a:t>
            </a:r>
            <a:endParaRPr/>
          </a:p>
        </p:txBody>
      </p:sp>
      <p:sp>
        <p:nvSpPr>
          <p:cNvPr id="151" name="Google Shape;151;p20"/>
          <p:cNvSpPr txBox="1"/>
          <p:nvPr/>
        </p:nvSpPr>
        <p:spPr>
          <a:xfrm>
            <a:off x="2571182" y="1178902"/>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continued decline in prop 10 revenues </a:t>
            </a:r>
            <a:endParaRPr/>
          </a:p>
        </p:txBody>
      </p:sp>
      <p:pic>
        <p:nvPicPr>
          <p:cNvPr id="152" name="Google Shape;152;p20"/>
          <p:cNvPicPr preferRelativeResize="0"/>
          <p:nvPr/>
        </p:nvPicPr>
        <p:blipFill rotWithShape="1">
          <a:blip r:embed="rId3">
            <a:alphaModFix/>
          </a:blip>
          <a:srcRect/>
          <a:stretch/>
        </p:blipFill>
        <p:spPr>
          <a:xfrm>
            <a:off x="1404652" y="2129467"/>
            <a:ext cx="7580108" cy="34850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p:nvPr/>
        </p:nvSpPr>
        <p:spPr>
          <a:xfrm>
            <a:off x="369735"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dirty="0">
                <a:solidFill>
                  <a:srgbClr val="00C3B2"/>
                </a:solidFill>
                <a:latin typeface="Calibri"/>
                <a:ea typeface="Calibri"/>
                <a:cs typeface="Calibri"/>
                <a:sym typeface="Calibri"/>
              </a:rPr>
              <a:t>[</a:t>
            </a:r>
            <a:endParaRPr dirty="0"/>
          </a:p>
        </p:txBody>
      </p:sp>
      <p:sp>
        <p:nvSpPr>
          <p:cNvPr id="158" name="Google Shape;158;p21"/>
          <p:cNvSpPr txBox="1"/>
          <p:nvPr/>
        </p:nvSpPr>
        <p:spPr>
          <a:xfrm>
            <a:off x="815505" y="408226"/>
            <a:ext cx="1099168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a:solidFill>
                  <a:srgbClr val="7F7F7F"/>
                </a:solidFill>
                <a:latin typeface="Calibri"/>
                <a:ea typeface="Calibri"/>
                <a:cs typeface="Calibri"/>
                <a:sym typeface="Calibri"/>
              </a:rPr>
              <a:t>MAKING CHANGE WORK</a:t>
            </a:r>
            <a:endParaRPr/>
          </a:p>
        </p:txBody>
      </p:sp>
      <p:sp>
        <p:nvSpPr>
          <p:cNvPr id="159" name="Google Shape;159;p21"/>
          <p:cNvSpPr txBox="1"/>
          <p:nvPr/>
        </p:nvSpPr>
        <p:spPr>
          <a:xfrm>
            <a:off x="11157667" y="-162008"/>
            <a:ext cx="2484783" cy="186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500" dirty="0">
                <a:solidFill>
                  <a:srgbClr val="00C3B2"/>
                </a:solidFill>
                <a:latin typeface="Calibri"/>
                <a:ea typeface="Calibri"/>
                <a:cs typeface="Calibri"/>
                <a:sym typeface="Calibri"/>
              </a:rPr>
              <a:t>]</a:t>
            </a:r>
            <a:endParaRPr dirty="0"/>
          </a:p>
        </p:txBody>
      </p:sp>
      <p:sp>
        <p:nvSpPr>
          <p:cNvPr id="160" name="Google Shape;160;p21"/>
          <p:cNvSpPr txBox="1"/>
          <p:nvPr/>
        </p:nvSpPr>
        <p:spPr>
          <a:xfrm>
            <a:off x="2718849" y="1221028"/>
            <a:ext cx="7663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7F7F7F"/>
                </a:solidFill>
                <a:latin typeface="Calibri"/>
                <a:ea typeface="Calibri"/>
                <a:cs typeface="Calibri"/>
                <a:sym typeface="Calibri"/>
              </a:rPr>
              <a:t>systems change happens at multiple levels</a:t>
            </a:r>
            <a:endParaRPr/>
          </a:p>
        </p:txBody>
      </p:sp>
      <p:sp>
        <p:nvSpPr>
          <p:cNvPr id="161" name="Google Shape;161;p21"/>
          <p:cNvSpPr txBox="1"/>
          <p:nvPr/>
        </p:nvSpPr>
        <p:spPr>
          <a:xfrm>
            <a:off x="1542553" y="2057826"/>
            <a:ext cx="8303149" cy="31700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Organizational – Build impact networks</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Program – Implement towards long-term resiliency and integrated services</a:t>
            </a:r>
            <a:endParaRPr/>
          </a:p>
          <a:p>
            <a:pPr marL="285750" marR="0" lvl="0" indent="-285750" algn="l" rtl="0">
              <a:lnSpc>
                <a:spcPct val="150000"/>
              </a:lnSpc>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Policy – </a:t>
            </a:r>
            <a:endParaRPr/>
          </a:p>
          <a:p>
            <a:pPr marL="742950" marR="0" lvl="1" indent="-285750" algn="l" rtl="0">
              <a:lnSpc>
                <a:spcPct val="15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Facilitate new funding structures, streams and partnerships</a:t>
            </a:r>
            <a:endParaRPr/>
          </a:p>
          <a:p>
            <a:pPr marL="742950" marR="0" lvl="1" indent="-285750" algn="l" rtl="0">
              <a:lnSpc>
                <a:spcPct val="100000"/>
              </a:lnSpc>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Remove barriers that increase risk factors in early childhood development</a:t>
            </a:r>
            <a:endParaRPr/>
          </a:p>
          <a:p>
            <a:pPr marL="0" marR="0" lvl="0" indent="0" algn="l" rtl="0">
              <a:spcBef>
                <a:spcPts val="0"/>
              </a:spcBef>
              <a:spcAft>
                <a:spcPts val="0"/>
              </a:spcAft>
              <a:buNone/>
            </a:pPr>
            <a:endParaRPr sz="2000">
              <a:solidFill>
                <a:srgbClr val="7F7F7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2650</Words>
  <Application>Microsoft Office PowerPoint</Application>
  <PresentationFormat>Widescreen</PresentationFormat>
  <Paragraphs>318</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Arguilez, Alethea</dc:creator>
  <cp:lastModifiedBy>Hays, Karen</cp:lastModifiedBy>
  <cp:revision>17</cp:revision>
  <dcterms:modified xsi:type="dcterms:W3CDTF">2019-04-24T15:22:45Z</dcterms:modified>
</cp:coreProperties>
</file>