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sldIdLst>
    <p:sldId id="256" r:id="rId2"/>
    <p:sldId id="278" r:id="rId3"/>
    <p:sldId id="270" r:id="rId4"/>
    <p:sldId id="271" r:id="rId5"/>
    <p:sldId id="272" r:id="rId6"/>
    <p:sldId id="273" r:id="rId7"/>
    <p:sldId id="274" r:id="rId8"/>
    <p:sldId id="275" r:id="rId9"/>
    <p:sldId id="276" r:id="rId10"/>
    <p:sldId id="277"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Lingle" initials="AL"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7A5"/>
    <a:srgbClr val="164C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0" autoAdjust="0"/>
    <p:restoredTop sz="72455" autoAdjust="0"/>
  </p:normalViewPr>
  <p:slideViewPr>
    <p:cSldViewPr snapToGrid="0">
      <p:cViewPr varScale="1">
        <p:scale>
          <a:sx n="84" d="100"/>
          <a:sy n="84" d="100"/>
        </p:scale>
        <p:origin x="201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dirty="0" smtClean="0"/>
              <a:t>Race/Ethnicity</a:t>
            </a:r>
            <a:endParaRPr lang="en-US" sz="3200" b="1" dirty="0"/>
          </a:p>
        </c:rich>
      </c:tx>
      <c:layout>
        <c:manualLayout>
          <c:xMode val="edge"/>
          <c:yMode val="edge"/>
          <c:x val="0.31713692038495189"/>
          <c:y val="1.9175089897388736E-2"/>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205140555932377E-2"/>
          <c:y val="0.23736426624832815"/>
          <c:w val="0.49560346155232471"/>
          <c:h val="0.76049496686477414"/>
        </c:manualLayout>
      </c:layout>
      <c:pieChart>
        <c:varyColors val="1"/>
        <c:ser>
          <c:idx val="0"/>
          <c:order val="0"/>
          <c:tx>
            <c:strRef>
              <c:f>Sheet1!$F$11</c:f>
              <c:strCache>
                <c:ptCount val="1"/>
                <c:pt idx="0">
                  <c:v>%Total Clients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0.1330806823911522"/>
                  <c:y val="-0.21259404132671558"/>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9.5317902961734147E-2"/>
                  <c:y val="-9.475869006443868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2.59167760279965E-2"/>
                  <c:y val="3.956447633414548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4.850097894783692E-2"/>
                  <c:y val="-2.226936178690524E-2"/>
                </c:manualLayout>
              </c:layout>
              <c:dLblPos val="bestFi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Sheet1!$E$12:$E$18</c:f>
              <c:strCache>
                <c:ptCount val="7"/>
                <c:pt idx="0">
                  <c:v>Hispanic/Latino</c:v>
                </c:pt>
                <c:pt idx="1">
                  <c:v>White (non-Hispanic)</c:v>
                </c:pt>
                <c:pt idx="2">
                  <c:v>African-American/Black</c:v>
                </c:pt>
                <c:pt idx="3">
                  <c:v>Asian</c:v>
                </c:pt>
                <c:pt idx="4">
                  <c:v>Multiracial</c:v>
                </c:pt>
                <c:pt idx="5">
                  <c:v>All Others: African .40%, American Indian/Alaskan Native .80%, Pacific Islander.40% and Others 3.80%</c:v>
                </c:pt>
                <c:pt idx="6">
                  <c:v>Don't Know/Declined/ Unknown</c:v>
                </c:pt>
              </c:strCache>
            </c:strRef>
          </c:cat>
          <c:val>
            <c:numRef>
              <c:f>Sheet1!$F$12:$F$18</c:f>
              <c:numCache>
                <c:formatCode>0.00%</c:formatCode>
                <c:ptCount val="7"/>
                <c:pt idx="0">
                  <c:v>0.624</c:v>
                </c:pt>
                <c:pt idx="1">
                  <c:v>0.157</c:v>
                </c:pt>
                <c:pt idx="2">
                  <c:v>3.6999999999999998E-2</c:v>
                </c:pt>
                <c:pt idx="3">
                  <c:v>0.03</c:v>
                </c:pt>
                <c:pt idx="4">
                  <c:v>3.4000000000000002E-2</c:v>
                </c:pt>
                <c:pt idx="5">
                  <c:v>5.3999999999999999E-2</c:v>
                </c:pt>
                <c:pt idx="6">
                  <c:v>6.4000000000000001E-2</c:v>
                </c:pt>
              </c:numCache>
            </c:numRef>
          </c:val>
        </c:ser>
        <c:ser>
          <c:idx val="1"/>
          <c:order val="1"/>
          <c:tx>
            <c:strRef>
              <c:f>Sheet1!$G$11</c:f>
              <c:strCache>
                <c:ptCount val="1"/>
                <c:pt idx="0">
                  <c:v>%Total Children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Sheet1!$E$12:$E$18</c:f>
              <c:strCache>
                <c:ptCount val="7"/>
                <c:pt idx="0">
                  <c:v>Hispanic/Latino</c:v>
                </c:pt>
                <c:pt idx="1">
                  <c:v>White (non-Hispanic)</c:v>
                </c:pt>
                <c:pt idx="2">
                  <c:v>African-American/Black</c:v>
                </c:pt>
                <c:pt idx="3">
                  <c:v>Asian</c:v>
                </c:pt>
                <c:pt idx="4">
                  <c:v>Multiracial</c:v>
                </c:pt>
                <c:pt idx="5">
                  <c:v>All Others: African .40%, American Indian/Alaskan Native .80%, Pacific Islander.40% and Others 3.80%</c:v>
                </c:pt>
                <c:pt idx="6">
                  <c:v>Don't Know/Declined/ Unknown</c:v>
                </c:pt>
              </c:strCache>
            </c:strRef>
          </c:cat>
          <c:val>
            <c:numRef>
              <c:f>Sheet1!$G$12:$G$18</c:f>
              <c:numCache>
                <c:formatCode>0.00%</c:formatCode>
                <c:ptCount val="7"/>
                <c:pt idx="0">
                  <c:v>0.64500000000000002</c:v>
                </c:pt>
                <c:pt idx="1">
                  <c:v>0.13800000000000001</c:v>
                </c:pt>
                <c:pt idx="2">
                  <c:v>3.9E-2</c:v>
                </c:pt>
                <c:pt idx="3">
                  <c:v>0.03</c:v>
                </c:pt>
                <c:pt idx="4">
                  <c:v>3.6999999999999998E-2</c:v>
                </c:pt>
                <c:pt idx="5">
                  <c:v>4.7E-2</c:v>
                </c:pt>
                <c:pt idx="6">
                  <c:v>6.4000000000000001E-2</c:v>
                </c:pt>
              </c:numCache>
            </c:numRef>
          </c:val>
        </c:ser>
        <c:ser>
          <c:idx val="2"/>
          <c:order val="2"/>
          <c:tx>
            <c:strRef>
              <c:f>Sheet1!$H$11</c:f>
              <c:strCache>
                <c:ptCount val="1"/>
                <c:pt idx="0">
                  <c:v>% Total Parents/ Caregivers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Sheet1!$E$12:$E$18</c:f>
              <c:strCache>
                <c:ptCount val="7"/>
                <c:pt idx="0">
                  <c:v>Hispanic/Latino</c:v>
                </c:pt>
                <c:pt idx="1">
                  <c:v>White (non-Hispanic)</c:v>
                </c:pt>
                <c:pt idx="2">
                  <c:v>African-American/Black</c:v>
                </c:pt>
                <c:pt idx="3">
                  <c:v>Asian</c:v>
                </c:pt>
                <c:pt idx="4">
                  <c:v>Multiracial</c:v>
                </c:pt>
                <c:pt idx="5">
                  <c:v>All Others: African .40%, American Indian/Alaskan Native .80%, Pacific Islander.40% and Others 3.80%</c:v>
                </c:pt>
                <c:pt idx="6">
                  <c:v>Don't Know/Declined/ Unknown</c:v>
                </c:pt>
              </c:strCache>
            </c:strRef>
          </c:cat>
          <c:val>
            <c:numRef>
              <c:f>Sheet1!$H$12:$H$18</c:f>
              <c:numCache>
                <c:formatCode>0.00%</c:formatCode>
                <c:ptCount val="7"/>
                <c:pt idx="0">
                  <c:v>0.58899999999999997</c:v>
                </c:pt>
                <c:pt idx="1">
                  <c:v>0.186</c:v>
                </c:pt>
                <c:pt idx="2">
                  <c:v>3.2000000000000001E-2</c:v>
                </c:pt>
                <c:pt idx="3">
                  <c:v>0.03</c:v>
                </c:pt>
                <c:pt idx="4">
                  <c:v>3.1E-2</c:v>
                </c:pt>
                <c:pt idx="5">
                  <c:v>6.7000000000000004E-2</c:v>
                </c:pt>
                <c:pt idx="6">
                  <c:v>6.5000000000000002E-2</c:v>
                </c:pt>
              </c:numCache>
            </c:numRef>
          </c:val>
        </c:ser>
        <c:ser>
          <c:idx val="3"/>
          <c:order val="3"/>
          <c:tx>
            <c:strRef>
              <c:f>Sheet1!$I$11</c:f>
              <c:strCache>
                <c:ptCount val="1"/>
                <c:pt idx="0">
                  <c:v>% Total Providers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Sheet1!$E$12:$E$18</c:f>
              <c:strCache>
                <c:ptCount val="7"/>
                <c:pt idx="0">
                  <c:v>Hispanic/Latino</c:v>
                </c:pt>
                <c:pt idx="1">
                  <c:v>White (non-Hispanic)</c:v>
                </c:pt>
                <c:pt idx="2">
                  <c:v>African-American/Black</c:v>
                </c:pt>
                <c:pt idx="3">
                  <c:v>Asian</c:v>
                </c:pt>
                <c:pt idx="4">
                  <c:v>Multiracial</c:v>
                </c:pt>
                <c:pt idx="5">
                  <c:v>All Others: African .40%, American Indian/Alaskan Native .80%, Pacific Islander.40% and Others 3.80%</c:v>
                </c:pt>
                <c:pt idx="6">
                  <c:v>Don't Know/Declined/ Unknown</c:v>
                </c:pt>
              </c:strCache>
            </c:strRef>
          </c:cat>
          <c:val>
            <c:numRef>
              <c:f>Sheet1!$I$12:$I$18</c:f>
              <c:numCache>
                <c:formatCode>0.00%</c:formatCode>
                <c:ptCount val="7"/>
                <c:pt idx="0">
                  <c:v>0.61299999999999999</c:v>
                </c:pt>
                <c:pt idx="1">
                  <c:v>0.23</c:v>
                </c:pt>
                <c:pt idx="2">
                  <c:v>5.7000000000000002E-2</c:v>
                </c:pt>
                <c:pt idx="3">
                  <c:v>3.5999999999999997E-2</c:v>
                </c:pt>
                <c:pt idx="4">
                  <c:v>5.0000000000000001E-3</c:v>
                </c:pt>
                <c:pt idx="5">
                  <c:v>1.3000000000000001E-2</c:v>
                </c:pt>
                <c:pt idx="6">
                  <c:v>4.5999999999999999E-2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5"/>
        <c:txPr>
          <a:bodyPr rot="0" spcFirstLastPara="1" vertOverflow="ellipsis" vert="horz" wrap="square" anchor="ctr" anchorCtr="1"/>
          <a:lstStyle/>
          <a:p>
            <a:pPr>
              <a:defRPr sz="1400" b="1" i="0" u="none" strike="noStrike" kern="1200" baseline="0">
                <a:ln>
                  <a:noFill/>
                </a:ln>
                <a:solidFill>
                  <a:schemeClr val="bg2">
                    <a:lumMod val="10000"/>
                  </a:schemeClr>
                </a:solidFill>
                <a:latin typeface="+mn-lt"/>
                <a:ea typeface="+mn-ea"/>
                <a:cs typeface="+mn-cs"/>
              </a:defRPr>
            </a:pPr>
            <a:endParaRPr lang="en-US"/>
          </a:p>
        </c:txPr>
      </c:legendEntry>
      <c:layout>
        <c:manualLayout>
          <c:xMode val="edge"/>
          <c:yMode val="edge"/>
          <c:x val="0.60947117131767592"/>
          <c:y val="9.5698691632128519E-2"/>
          <c:w val="0.3590051370358725"/>
          <c:h val="0.86568469673365278"/>
        </c:manualLayout>
      </c:layout>
      <c:overlay val="0"/>
      <c:spPr>
        <a:noFill/>
        <a:ln>
          <a:noFill/>
        </a:ln>
        <a:effectLst/>
      </c:spPr>
      <c:txPr>
        <a:bodyPr rot="0" spcFirstLastPara="1" vertOverflow="ellipsis" vert="horz" wrap="square" anchor="ctr" anchorCtr="1"/>
        <a:lstStyle/>
        <a:p>
          <a:pPr>
            <a:defRPr sz="1400" b="1"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07EA9D5-3FF2-4284-8CC0-EBEE983111B8}" type="datetimeFigureOut">
              <a:rPr lang="en-US" smtClean="0"/>
              <a:t>10/5/2018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D06A935-9508-4E81-83EE-C269AFE0DFE2}" type="slidenum">
              <a:rPr lang="en-US" smtClean="0"/>
              <a:t>‹#›</a:t>
            </a:fld>
            <a:endParaRPr lang="en-US"/>
          </a:p>
        </p:txBody>
      </p:sp>
    </p:spTree>
    <p:extLst>
      <p:ext uri="{BB962C8B-B14F-4D97-AF65-F5344CB8AC3E}">
        <p14:creationId xmlns:p14="http://schemas.microsoft.com/office/powerpoint/2010/main" val="98214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Alethea’s introduction.</a:t>
            </a:r>
          </a:p>
        </p:txBody>
      </p:sp>
      <p:sp>
        <p:nvSpPr>
          <p:cNvPr id="4" name="Slide Number Placeholder 3"/>
          <p:cNvSpPr>
            <a:spLocks noGrp="1"/>
          </p:cNvSpPr>
          <p:nvPr>
            <p:ph type="sldNum" sz="quarter" idx="10"/>
          </p:nvPr>
        </p:nvSpPr>
        <p:spPr/>
        <p:txBody>
          <a:bodyPr/>
          <a:lstStyle/>
          <a:p>
            <a:fld id="{4D06A935-9508-4E81-83EE-C269AFE0DFE2}" type="slidenum">
              <a:rPr lang="en-US" smtClean="0"/>
              <a:t>1</a:t>
            </a:fld>
            <a:endParaRPr lang="en-US"/>
          </a:p>
        </p:txBody>
      </p:sp>
    </p:spTree>
    <p:extLst>
      <p:ext uri="{BB962C8B-B14F-4D97-AF65-F5344CB8AC3E}">
        <p14:creationId xmlns:p14="http://schemas.microsoft.com/office/powerpoint/2010/main" val="242314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What are the next steps?</a:t>
            </a:r>
          </a:p>
          <a:p>
            <a:pPr eaLnBrk="1" hangingPunct="1"/>
            <a:endParaRPr lang="en-US" dirty="0" smtClean="0"/>
          </a:p>
          <a:p>
            <a:pPr marL="171450" indent="-171450" eaLnBrk="1" hangingPunct="1">
              <a:buFont typeface="Arial" panose="020B0604020202020204" pitchFamily="34" charset="0"/>
              <a:buChar char="•"/>
            </a:pPr>
            <a:r>
              <a:rPr lang="en-US" dirty="0" smtClean="0"/>
              <a:t>With your approval, the Executive Director will submit the State Annual Report to First 5 California prior to November 1.  </a:t>
            </a:r>
          </a:p>
          <a:p>
            <a:pPr marL="171450" indent="-171450" eaLnBrk="1" hangingPunct="1">
              <a:buFont typeface="Arial" panose="020B0604020202020204" pitchFamily="34" charset="0"/>
              <a:buChar char="•"/>
            </a:pPr>
            <a:r>
              <a:rPr lang="en-US" dirty="0" smtClean="0"/>
              <a:t>First 5 staff and Harder are examining the preliminary data and discussing the accomplishments and challenges faced last fiscal year.   </a:t>
            </a:r>
          </a:p>
          <a:p>
            <a:pPr marL="171450" indent="-171450" eaLnBrk="1" hangingPunct="1">
              <a:buFont typeface="Arial" panose="020B0604020202020204" pitchFamily="34" charset="0"/>
              <a:buChar char="•"/>
            </a:pPr>
            <a:r>
              <a:rPr lang="en-US" dirty="0" smtClean="0"/>
              <a:t>First 5 staff is working with Harder and MIG, Inc. to produce the community annual report that will be presented at your November 5</a:t>
            </a:r>
            <a:r>
              <a:rPr lang="en-US" baseline="30000" dirty="0" smtClean="0"/>
              <a:t>th</a:t>
            </a:r>
            <a:r>
              <a:rPr lang="en-US" dirty="0" smtClean="0"/>
              <a:t> meeting. </a:t>
            </a:r>
          </a:p>
          <a:p>
            <a:pPr marL="171450" indent="-171450" eaLnBrk="1" hangingPunct="1">
              <a:buFont typeface="Arial" panose="020B0604020202020204" pitchFamily="34" charset="0"/>
              <a:buChar char="•"/>
            </a:pPr>
            <a:endParaRPr lang="en-US" dirty="0" smtClean="0"/>
          </a:p>
          <a:p>
            <a:pPr eaLnBrk="1" hangingPunct="1">
              <a:lnSpc>
                <a:spcPct val="150000"/>
              </a:lnSpc>
              <a:spcBef>
                <a:spcPts val="0"/>
              </a:spcBef>
            </a:pPr>
            <a:endParaRPr lang="en-US" dirty="0" smtClean="0"/>
          </a:p>
          <a:p>
            <a:pPr eaLnBrk="1" hangingPunct="1">
              <a:lnSpc>
                <a:spcPct val="150000"/>
              </a:lnSpc>
              <a:spcBef>
                <a:spcPts val="0"/>
              </a:spcBef>
            </a:pPr>
            <a:r>
              <a:rPr lang="en-US" dirty="0" smtClean="0"/>
              <a:t>Thank you for your time.  </a:t>
            </a:r>
          </a:p>
          <a:p>
            <a:pPr eaLnBrk="1" hangingPunct="1">
              <a:lnSpc>
                <a:spcPct val="150000"/>
              </a:lnSpc>
              <a:spcBef>
                <a:spcPts val="0"/>
              </a:spcBef>
            </a:pPr>
            <a:endParaRPr lang="en-US" dirty="0" smtClean="0"/>
          </a:p>
          <a:p>
            <a:pPr eaLnBrk="1" hangingPunct="1">
              <a:lnSpc>
                <a:spcPct val="150000"/>
              </a:lnSpc>
              <a:spcBef>
                <a:spcPts val="0"/>
              </a:spcBef>
            </a:pPr>
            <a:r>
              <a:rPr lang="en-US" dirty="0" smtClean="0"/>
              <a:t>Are there any questions?</a:t>
            </a:r>
          </a:p>
          <a:p>
            <a:endParaRPr lang="en-US" dirty="0"/>
          </a:p>
        </p:txBody>
      </p:sp>
      <p:sp>
        <p:nvSpPr>
          <p:cNvPr id="4" name="Slide Number Placeholder 3"/>
          <p:cNvSpPr>
            <a:spLocks noGrp="1"/>
          </p:cNvSpPr>
          <p:nvPr>
            <p:ph type="sldNum" sz="quarter" idx="10"/>
          </p:nvPr>
        </p:nvSpPr>
        <p:spPr/>
        <p:txBody>
          <a:bodyPr/>
          <a:lstStyle/>
          <a:p>
            <a:fld id="{4D06A935-9508-4E81-83EE-C269AFE0DFE2}" type="slidenum">
              <a:rPr lang="en-US" smtClean="0"/>
              <a:t>10</a:t>
            </a:fld>
            <a:endParaRPr lang="en-US"/>
          </a:p>
        </p:txBody>
      </p:sp>
    </p:spTree>
    <p:extLst>
      <p:ext uri="{BB962C8B-B14F-4D97-AF65-F5344CB8AC3E}">
        <p14:creationId xmlns:p14="http://schemas.microsoft.com/office/powerpoint/2010/main" val="29830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spcBef>
                <a:spcPts val="0"/>
              </a:spcBef>
            </a:pPr>
            <a:r>
              <a:rPr lang="en-US" dirty="0" smtClean="0"/>
              <a:t>There is a great deal to be proud of in the deep reach of First 5 San Diego projects, which are making a profound difference in our community. </a:t>
            </a:r>
          </a:p>
          <a:p>
            <a:pPr eaLnBrk="1" hangingPunct="1">
              <a:lnSpc>
                <a:spcPct val="150000"/>
              </a:lnSpc>
              <a:spcBef>
                <a:spcPts val="0"/>
              </a:spcBef>
            </a:pPr>
            <a:endParaRPr lang="en-US" dirty="0" smtClean="0"/>
          </a:p>
          <a:p>
            <a:pPr eaLnBrk="1" hangingPunct="1">
              <a:lnSpc>
                <a:spcPct val="150000"/>
              </a:lnSpc>
              <a:spcBef>
                <a:spcPts val="0"/>
              </a:spcBef>
            </a:pPr>
            <a:r>
              <a:rPr lang="en-US" dirty="0" smtClean="0"/>
              <a:t>Given declining Prop 10 revenue we will need to be more resourceful in seeking opportunities for collaboration and leveraging. </a:t>
            </a:r>
          </a:p>
          <a:p>
            <a:pPr eaLnBrk="1" hangingPunct="1">
              <a:lnSpc>
                <a:spcPct val="150000"/>
              </a:lnSpc>
              <a:spcBef>
                <a:spcPts val="0"/>
              </a:spcBef>
            </a:pPr>
            <a:endParaRPr lang="en-US" dirty="0" smtClean="0"/>
          </a:p>
          <a:p>
            <a:pPr eaLnBrk="1" hangingPunct="1">
              <a:lnSpc>
                <a:spcPct val="150000"/>
              </a:lnSpc>
              <a:spcBef>
                <a:spcPts val="0"/>
              </a:spcBef>
            </a:pPr>
            <a:r>
              <a:rPr lang="en-US" dirty="0" smtClean="0"/>
              <a:t>One of the most important and promising opportunities before us is continuing to make a countywide impact by supporting </a:t>
            </a:r>
            <a:r>
              <a:rPr lang="en-US" i="1" dirty="0" smtClean="0"/>
              <a:t>Live Well San Diego. </a:t>
            </a:r>
            <a:endParaRPr lang="en-US" dirty="0" smtClean="0"/>
          </a:p>
          <a:p>
            <a:endParaRPr lang="en-US" dirty="0"/>
          </a:p>
        </p:txBody>
      </p:sp>
      <p:sp>
        <p:nvSpPr>
          <p:cNvPr id="4" name="Slide Number Placeholder 3"/>
          <p:cNvSpPr>
            <a:spLocks noGrp="1"/>
          </p:cNvSpPr>
          <p:nvPr>
            <p:ph type="sldNum" sz="quarter" idx="10"/>
          </p:nvPr>
        </p:nvSpPr>
        <p:spPr/>
        <p:txBody>
          <a:bodyPr/>
          <a:lstStyle/>
          <a:p>
            <a:fld id="{4D06A935-9508-4E81-83EE-C269AFE0DFE2}" type="slidenum">
              <a:rPr lang="en-US" smtClean="0"/>
              <a:t>2</a:t>
            </a:fld>
            <a:endParaRPr lang="en-US"/>
          </a:p>
        </p:txBody>
      </p:sp>
    </p:spTree>
    <p:extLst>
      <p:ext uri="{BB962C8B-B14F-4D97-AF65-F5344CB8AC3E}">
        <p14:creationId xmlns:p14="http://schemas.microsoft.com/office/powerpoint/2010/main" val="76304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county First 5 Commission is required by State law to submit an annual report.  This is a requirement to receive Prop 10 funding.  Today the Commission is being asked to review and approve the submission of the State Annual Report for FY 17-18 to First 5 California.  </a:t>
            </a:r>
          </a:p>
          <a:p>
            <a:endParaRPr lang="en-US" dirty="0" smtClean="0"/>
          </a:p>
          <a:p>
            <a:r>
              <a:rPr lang="en-US" dirty="0" smtClean="0"/>
              <a:t>Before I begin, let me clarify that this Commission has 2 types of evaluation reports.</a:t>
            </a:r>
          </a:p>
          <a:p>
            <a:endParaRPr lang="en-US" dirty="0" smtClean="0"/>
          </a:p>
          <a:p>
            <a:r>
              <a:rPr lang="en-US" dirty="0" smtClean="0"/>
              <a:t>The State Annual Report -- which is before you today -- Is in a prescribed format and focuses largely on the numbers of clients served in specific result areas and service categories, their demographics and some key evaluation findings.  The goal is to be able to roll-up similar information from all 58 counties to provide a state-level picture of First 5 activities.</a:t>
            </a:r>
          </a:p>
          <a:p>
            <a:endParaRPr lang="en-US" dirty="0" smtClean="0"/>
          </a:p>
          <a:p>
            <a:r>
              <a:rPr lang="en-US" dirty="0" smtClean="0"/>
              <a:t>In November you will be receiving the annual report to the community produced through the combined efforts of </a:t>
            </a:r>
            <a:r>
              <a:rPr lang="en-US" b="1" u="sng" dirty="0" err="1" smtClean="0"/>
              <a:t>Harder+Company</a:t>
            </a:r>
            <a:r>
              <a:rPr lang="en-US" b="1" u="sng" dirty="0" smtClean="0"/>
              <a:t> Community Research</a:t>
            </a:r>
            <a:r>
              <a:rPr lang="en-US" dirty="0" smtClean="0"/>
              <a:t>, </a:t>
            </a:r>
            <a:r>
              <a:rPr lang="en-US" b="1" u="sng" dirty="0" smtClean="0"/>
              <a:t>MIG Inc.</a:t>
            </a:r>
            <a:r>
              <a:rPr lang="en-US" b="1" dirty="0" smtClean="0"/>
              <a:t> </a:t>
            </a:r>
            <a:r>
              <a:rPr lang="en-US" dirty="0" smtClean="0"/>
              <a:t>and </a:t>
            </a:r>
            <a:r>
              <a:rPr lang="en-US" b="1" u="sng" dirty="0" smtClean="0"/>
              <a:t>First 5 San Diego </a:t>
            </a:r>
            <a:r>
              <a:rPr lang="en-US" dirty="0" smtClean="0"/>
              <a:t>staff.  This report will provide a more in-depth analysis of the Commission’s funded projects, and their outcomes and impact.  </a:t>
            </a:r>
            <a:r>
              <a:rPr lang="en-US" dirty="0" err="1" smtClean="0"/>
              <a:t>Harder+Company</a:t>
            </a:r>
            <a:r>
              <a:rPr lang="en-US" dirty="0" smtClean="0"/>
              <a:t> will be presenting the report and will be available to answer questions.  The approved Community</a:t>
            </a:r>
            <a:r>
              <a:rPr lang="en-US" baseline="0" dirty="0" smtClean="0"/>
              <a:t> Evaluation </a:t>
            </a:r>
            <a:r>
              <a:rPr lang="en-US" dirty="0" smtClean="0"/>
              <a:t>report is then posted on our F5SD website</a:t>
            </a:r>
          </a:p>
          <a:p>
            <a:endParaRPr lang="en-US" dirty="0"/>
          </a:p>
        </p:txBody>
      </p:sp>
      <p:sp>
        <p:nvSpPr>
          <p:cNvPr id="4" name="Slide Number Placeholder 3"/>
          <p:cNvSpPr>
            <a:spLocks noGrp="1"/>
          </p:cNvSpPr>
          <p:nvPr>
            <p:ph type="sldNum" sz="quarter" idx="10"/>
          </p:nvPr>
        </p:nvSpPr>
        <p:spPr/>
        <p:txBody>
          <a:bodyPr/>
          <a:lstStyle/>
          <a:p>
            <a:fld id="{4D06A935-9508-4E81-83EE-C269AFE0DFE2}" type="slidenum">
              <a:rPr lang="en-US" smtClean="0"/>
              <a:t>3</a:t>
            </a:fld>
            <a:endParaRPr lang="en-US"/>
          </a:p>
        </p:txBody>
      </p:sp>
    </p:spTree>
    <p:extLst>
      <p:ext uri="{BB962C8B-B14F-4D97-AF65-F5344CB8AC3E}">
        <p14:creationId xmlns:p14="http://schemas.microsoft.com/office/powerpoint/2010/main" val="413944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 provided in your packet today is the draft State Annual Report.  It contains three parts: </a:t>
            </a:r>
          </a:p>
          <a:p>
            <a:endParaRPr lang="en-US" dirty="0" smtClean="0"/>
          </a:p>
          <a:p>
            <a:pPr marL="171450" indent="-171450">
              <a:lnSpc>
                <a:spcPct val="150000"/>
              </a:lnSpc>
              <a:buFont typeface="Arial" panose="020B0604020202020204" pitchFamily="34" charset="0"/>
              <a:buChar char="•"/>
            </a:pPr>
            <a:r>
              <a:rPr lang="en-US" dirty="0" smtClean="0"/>
              <a:t>Part 1:  Summative fiscal data,</a:t>
            </a:r>
          </a:p>
          <a:p>
            <a:pPr marL="171450" indent="-171450">
              <a:lnSpc>
                <a:spcPct val="150000"/>
              </a:lnSpc>
              <a:buFont typeface="Arial" panose="020B0604020202020204" pitchFamily="34" charset="0"/>
              <a:buChar char="•"/>
            </a:pPr>
            <a:r>
              <a:rPr lang="en-US" dirty="0" smtClean="0"/>
              <a:t>Part 2:  information on clients and demographics by result and service area, and  </a:t>
            </a:r>
          </a:p>
          <a:p>
            <a:pPr marL="171450" indent="-171450">
              <a:lnSpc>
                <a:spcPct val="150000"/>
              </a:lnSpc>
              <a:buFont typeface="Arial" panose="020B0604020202020204" pitchFamily="34" charset="0"/>
              <a:buChar char="•"/>
            </a:pPr>
            <a:r>
              <a:rPr lang="en-US" dirty="0" smtClean="0"/>
              <a:t>Part 3:  brief narrative on the evaluation process and its impact. </a:t>
            </a:r>
          </a:p>
          <a:p>
            <a:endParaRPr lang="en-US" dirty="0" smtClean="0"/>
          </a:p>
          <a:p>
            <a:r>
              <a:rPr lang="en-US" dirty="0" smtClean="0"/>
              <a:t>Here are some of the highlights of the report.</a:t>
            </a:r>
          </a:p>
          <a:p>
            <a:endParaRPr lang="en-US" dirty="0" smtClean="0"/>
          </a:p>
          <a:p>
            <a:r>
              <a:rPr lang="en-US" dirty="0" smtClean="0"/>
              <a:t>Notes: 4</a:t>
            </a:r>
            <a:r>
              <a:rPr lang="en-US" baseline="0" dirty="0" smtClean="0"/>
              <a:t> </a:t>
            </a:r>
            <a:r>
              <a:rPr lang="en-US" dirty="0" smtClean="0"/>
              <a:t>Result Areas are:  Improved Family Functioning; Improved Child Development; Improved Child Health; Improved System of Care</a:t>
            </a:r>
            <a:endParaRPr lang="en-US" dirty="0"/>
          </a:p>
        </p:txBody>
      </p:sp>
      <p:sp>
        <p:nvSpPr>
          <p:cNvPr id="4" name="Slide Number Placeholder 3"/>
          <p:cNvSpPr>
            <a:spLocks noGrp="1"/>
          </p:cNvSpPr>
          <p:nvPr>
            <p:ph type="sldNum" sz="quarter" idx="10"/>
          </p:nvPr>
        </p:nvSpPr>
        <p:spPr/>
        <p:txBody>
          <a:bodyPr/>
          <a:lstStyle/>
          <a:p>
            <a:fld id="{4D06A935-9508-4E81-83EE-C269AFE0DFE2}" type="slidenum">
              <a:rPr lang="en-US" smtClean="0"/>
              <a:t>4</a:t>
            </a:fld>
            <a:endParaRPr lang="en-US"/>
          </a:p>
        </p:txBody>
      </p:sp>
    </p:spTree>
    <p:extLst>
      <p:ext uri="{BB962C8B-B14F-4D97-AF65-F5344CB8AC3E}">
        <p14:creationId xmlns:p14="http://schemas.microsoft.com/office/powerpoint/2010/main" val="87482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figures of the </a:t>
            </a:r>
            <a:r>
              <a:rPr lang="en-US" u="sng" dirty="0" smtClean="0"/>
              <a:t>unduplicated clients by type </a:t>
            </a:r>
            <a:r>
              <a:rPr lang="en-US" dirty="0" smtClean="0"/>
              <a:t>served by First 5 San Diego initiatives last fiscal year.  Almost </a:t>
            </a:r>
            <a:r>
              <a:rPr lang="en-US" b="1" i="1" u="sng" dirty="0" smtClean="0"/>
              <a:t>32,000</a:t>
            </a:r>
            <a:r>
              <a:rPr lang="en-US" dirty="0" smtClean="0"/>
              <a:t> children, close to </a:t>
            </a:r>
            <a:r>
              <a:rPr lang="en-US" b="1" i="1" u="sng" dirty="0" smtClean="0"/>
              <a:t>18,000</a:t>
            </a:r>
            <a:r>
              <a:rPr lang="en-US" dirty="0" smtClean="0"/>
              <a:t> parents/caregivers and over </a:t>
            </a:r>
            <a:r>
              <a:rPr lang="en-US" b="1" dirty="0" smtClean="0"/>
              <a:t>1,300</a:t>
            </a:r>
            <a:r>
              <a:rPr lang="en-US" dirty="0" smtClean="0"/>
              <a:t> providers benefitted from First 5 services.  </a:t>
            </a:r>
          </a:p>
          <a:p>
            <a:endParaRPr lang="en-US" dirty="0" smtClean="0"/>
          </a:p>
          <a:p>
            <a:r>
              <a:rPr lang="en-US" dirty="0" smtClean="0"/>
              <a:t>This count of clients are those who the First 5 providers opened a client-level record in our Contract Management Evaluation</a:t>
            </a:r>
            <a:r>
              <a:rPr lang="en-US" baseline="0" dirty="0" smtClean="0"/>
              <a:t> </a:t>
            </a:r>
            <a:r>
              <a:rPr lang="en-US" dirty="0" smtClean="0"/>
              <a:t>Database System (CMEDS).  </a:t>
            </a:r>
          </a:p>
          <a:p>
            <a:endParaRPr lang="en-US" b="1" i="1" u="sng"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Additionally, there are tens of thousands of others who benefitted from lighter touch services such as community screenings, the First 5 Warm Line, and the Kit for New Parents.</a:t>
            </a:r>
          </a:p>
          <a:p>
            <a:pPr fontAlgn="base">
              <a:spcBef>
                <a:spcPct val="30000"/>
              </a:spcBef>
              <a:spcAft>
                <a:spcPct val="0"/>
              </a:spcAft>
              <a:defRPr/>
            </a:pPr>
            <a:endParaRPr lang="en-US" b="1" i="1" u="sng" dirty="0" smtClean="0">
              <a:solidFill>
                <a:srgbClr val="FF0000"/>
              </a:solidFill>
            </a:endParaRPr>
          </a:p>
          <a:p>
            <a:pPr fontAlgn="base">
              <a:spcBef>
                <a:spcPct val="30000"/>
              </a:spcBef>
              <a:spcAft>
                <a:spcPct val="0"/>
              </a:spcAft>
              <a:defRPr/>
            </a:pPr>
            <a:r>
              <a:rPr lang="en-US" b="1" i="1" u="sng" dirty="0" smtClean="0">
                <a:solidFill>
                  <a:srgbClr val="FF0000"/>
                </a:solidFill>
              </a:rPr>
              <a:t>---------------------------------------------------------------------------------------------------------------------------------------------------------------------------------</a:t>
            </a:r>
          </a:p>
          <a:p>
            <a:pPr fontAlgn="base">
              <a:spcBef>
                <a:spcPct val="30000"/>
              </a:spcBef>
              <a:spcAft>
                <a:spcPct val="0"/>
              </a:spcAft>
              <a:defRPr/>
            </a:pPr>
            <a:r>
              <a:rPr lang="en-US" sz="1000" b="1" i="1" u="sng" dirty="0" smtClean="0">
                <a:solidFill>
                  <a:schemeClr val="bg1">
                    <a:lumMod val="50000"/>
                  </a:schemeClr>
                </a:solidFill>
              </a:rPr>
              <a:t>Notes/Background</a:t>
            </a:r>
          </a:p>
          <a:p>
            <a:pPr fontAlgn="base">
              <a:spcBef>
                <a:spcPct val="30000"/>
              </a:spcBef>
              <a:spcAft>
                <a:spcPct val="0"/>
              </a:spcAft>
              <a:defRPr/>
            </a:pPr>
            <a:r>
              <a:rPr lang="en-US" sz="1000" b="0" i="1" u="sng" dirty="0" smtClean="0">
                <a:solidFill>
                  <a:schemeClr val="bg1">
                    <a:lumMod val="50000"/>
                  </a:schemeClr>
                </a:solidFill>
              </a:rPr>
              <a:t>Compared to last year:  the number of parents/caregivers served</a:t>
            </a:r>
            <a:r>
              <a:rPr lang="en-US" sz="1000" b="0" i="1" u="sng" baseline="0" dirty="0" smtClean="0">
                <a:solidFill>
                  <a:schemeClr val="bg1">
                    <a:lumMod val="50000"/>
                  </a:schemeClr>
                </a:solidFill>
              </a:rPr>
              <a:t> </a:t>
            </a:r>
            <a:r>
              <a:rPr lang="en-US" sz="1000" b="0" i="1" u="sng" dirty="0" smtClean="0">
                <a:solidFill>
                  <a:schemeClr val="bg1">
                    <a:lumMod val="50000"/>
                  </a:schemeClr>
                </a:solidFill>
              </a:rPr>
              <a:t>decreased (-235), number of providers decreased (-211) and (-2,403) less children were served; </a:t>
            </a:r>
          </a:p>
          <a:p>
            <a:pPr fontAlgn="base">
              <a:spcBef>
                <a:spcPct val="30000"/>
              </a:spcBef>
              <a:spcAft>
                <a:spcPct val="0"/>
              </a:spcAft>
              <a:defRPr/>
            </a:pPr>
            <a:endParaRPr lang="en-US" sz="1000" b="0" i="1" dirty="0" smtClean="0">
              <a:solidFill>
                <a:schemeClr val="bg1">
                  <a:lumMod val="50000"/>
                </a:schemeClr>
              </a:solidFill>
            </a:endParaRPr>
          </a:p>
          <a:p>
            <a:r>
              <a:rPr lang="en-US" sz="1000" b="0" i="1" dirty="0" smtClean="0">
                <a:solidFill>
                  <a:schemeClr val="bg1">
                    <a:lumMod val="50000"/>
                  </a:schemeClr>
                </a:solidFill>
              </a:rPr>
              <a:t>Approximate number of children 0-5 in the County is 254,138.  First 5 is serving  </a:t>
            </a:r>
            <a:r>
              <a:rPr lang="en-US" sz="1000" b="0" i="1" u="sng" dirty="0" smtClean="0">
                <a:solidFill>
                  <a:schemeClr val="bg1">
                    <a:lumMod val="50000"/>
                  </a:schemeClr>
                </a:solidFill>
              </a:rPr>
              <a:t>13%</a:t>
            </a:r>
            <a:r>
              <a:rPr lang="en-US" sz="1000" b="0" i="1" dirty="0" smtClean="0">
                <a:solidFill>
                  <a:schemeClr val="bg1">
                    <a:lumMod val="50000"/>
                  </a:schemeClr>
                </a:solidFill>
              </a:rPr>
              <a:t> of children 0-5 in San Diego County.  </a:t>
            </a:r>
          </a:p>
          <a:p>
            <a:endParaRPr lang="en-US" dirty="0"/>
          </a:p>
        </p:txBody>
      </p:sp>
      <p:sp>
        <p:nvSpPr>
          <p:cNvPr id="4" name="Slide Number Placeholder 3"/>
          <p:cNvSpPr>
            <a:spLocks noGrp="1"/>
          </p:cNvSpPr>
          <p:nvPr>
            <p:ph type="sldNum" sz="quarter" idx="10"/>
          </p:nvPr>
        </p:nvSpPr>
        <p:spPr/>
        <p:txBody>
          <a:bodyPr/>
          <a:lstStyle/>
          <a:p>
            <a:fld id="{4D06A935-9508-4E81-83EE-C269AFE0DFE2}" type="slidenum">
              <a:rPr lang="en-US" smtClean="0"/>
              <a:t>5</a:t>
            </a:fld>
            <a:endParaRPr lang="en-US"/>
          </a:p>
        </p:txBody>
      </p:sp>
    </p:spTree>
    <p:extLst>
      <p:ext uri="{BB962C8B-B14F-4D97-AF65-F5344CB8AC3E}">
        <p14:creationId xmlns:p14="http://schemas.microsoft.com/office/powerpoint/2010/main" val="349587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5 San Diego programs promote healthy lifestyle behaviors for young children and their families, and provide early identification and treatment of developmental and behavioral issues in</a:t>
            </a:r>
            <a:r>
              <a:rPr lang="en-US" baseline="0" dirty="0" smtClean="0"/>
              <a:t> our youngest children</a:t>
            </a:r>
            <a:r>
              <a:rPr lang="en-US" dirty="0" smtClean="0"/>
              <a:t>.</a:t>
            </a:r>
          </a:p>
          <a:p>
            <a:endParaRPr lang="en-US" dirty="0" smtClean="0"/>
          </a:p>
          <a:p>
            <a:r>
              <a:rPr lang="en-US" dirty="0" smtClean="0"/>
              <a:t>This slide shows the number of clients intensively served within each of our initiatives.   C</a:t>
            </a:r>
            <a:r>
              <a:rPr lang="en-US" baseline="0" dirty="0" smtClean="0"/>
              <a:t>lients could be counted in two or more initiative, which is why the numbers in this slide are different from the previous slide. </a:t>
            </a:r>
          </a:p>
          <a:p>
            <a:endParaRPr lang="en-US" dirty="0" smtClean="0"/>
          </a:p>
          <a:p>
            <a:r>
              <a:rPr lang="en-US" dirty="0" smtClean="0"/>
              <a:t>Over 29,000 were served by the Oral Health Initiative (OHI).</a:t>
            </a:r>
          </a:p>
          <a:p>
            <a:endParaRPr lang="en-US" dirty="0" smtClean="0"/>
          </a:p>
          <a:p>
            <a:r>
              <a:rPr lang="en-US" dirty="0" smtClean="0"/>
              <a:t>Over 26,000 clients were served by Healthy Development Services (HDS).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Close to 16,000</a:t>
            </a:r>
            <a:r>
              <a:rPr lang="en-US" baseline="0" dirty="0" smtClean="0"/>
              <a:t> </a:t>
            </a:r>
            <a:r>
              <a:rPr lang="en-US" dirty="0" smtClean="0"/>
              <a:t>were served by the Quality Preschool Initiative (QPI).</a:t>
            </a:r>
          </a:p>
          <a:p>
            <a:endParaRPr lang="en-US" dirty="0" smtClean="0"/>
          </a:p>
          <a:p>
            <a:r>
              <a:rPr lang="en-US" dirty="0" smtClean="0"/>
              <a:t>Over 1,300 served through the Targeted Home Visiting Initiative, First 5 First Steps (F5FS).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500 clients were intensively served by </a:t>
            </a:r>
            <a:r>
              <a:rPr lang="en-US" dirty="0" err="1" smtClean="0"/>
              <a:t>KidSTART</a:t>
            </a:r>
            <a:r>
              <a:rPr lang="en-US" dirty="0" smtClean="0"/>
              <a:t> Center</a:t>
            </a:r>
          </a:p>
          <a:p>
            <a:endParaRPr lang="en-US" dirty="0"/>
          </a:p>
        </p:txBody>
      </p:sp>
      <p:sp>
        <p:nvSpPr>
          <p:cNvPr id="4" name="Slide Number Placeholder 3"/>
          <p:cNvSpPr>
            <a:spLocks noGrp="1"/>
          </p:cNvSpPr>
          <p:nvPr>
            <p:ph type="sldNum" sz="quarter" idx="10"/>
          </p:nvPr>
        </p:nvSpPr>
        <p:spPr/>
        <p:txBody>
          <a:bodyPr/>
          <a:lstStyle/>
          <a:p>
            <a:fld id="{4D06A935-9508-4E81-83EE-C269AFE0DFE2}" type="slidenum">
              <a:rPr lang="en-US" smtClean="0"/>
              <a:t>6</a:t>
            </a:fld>
            <a:endParaRPr lang="en-US"/>
          </a:p>
        </p:txBody>
      </p:sp>
    </p:spTree>
    <p:extLst>
      <p:ext uri="{BB962C8B-B14F-4D97-AF65-F5344CB8AC3E}">
        <p14:creationId xmlns:p14="http://schemas.microsoft.com/office/powerpoint/2010/main" val="376611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Next I want to cover the demographic</a:t>
            </a:r>
            <a:r>
              <a:rPr lang="en-US" baseline="0" dirty="0" smtClean="0"/>
              <a:t> information for </a:t>
            </a:r>
            <a:r>
              <a:rPr lang="en-US" dirty="0" smtClean="0"/>
              <a:t>the clients we serve.</a:t>
            </a:r>
          </a:p>
          <a:p>
            <a:pPr eaLnBrk="1" hangingPunct="1"/>
            <a:endParaRPr lang="en-US" dirty="0" smtClean="0"/>
          </a:p>
          <a:p>
            <a:pPr eaLnBrk="1" hangingPunct="1"/>
            <a:r>
              <a:rPr lang="en-US" dirty="0" smtClean="0"/>
              <a:t>As you can see more boys than girls are served and almost 44% of children served are under age three.</a:t>
            </a:r>
          </a:p>
          <a:p>
            <a:pPr eaLnBrk="1" hangingPunct="1"/>
            <a:endParaRPr lang="en-US" dirty="0" smtClean="0"/>
          </a:p>
          <a:p>
            <a:pPr eaLnBrk="1" hangingPunct="1"/>
            <a:r>
              <a:rPr lang="en-US" dirty="0" smtClean="0"/>
              <a:t>One of the goals of First 5 is to serve children as early as possible, so it is important that our services have a strong focus on the earliest years. </a:t>
            </a:r>
          </a:p>
          <a:p>
            <a:pPr eaLnBrk="1" hangingPunct="1"/>
            <a:endParaRPr lang="en-US" dirty="0" smtClean="0"/>
          </a:p>
          <a:p>
            <a:pPr eaLnBrk="1" hangingPunct="1"/>
            <a:r>
              <a:rPr lang="en-US" b="1" dirty="0" smtClean="0"/>
              <a:t>Note:</a:t>
            </a:r>
            <a:r>
              <a:rPr lang="en-US" b="1" baseline="0" dirty="0" smtClean="0"/>
              <a:t>  </a:t>
            </a:r>
            <a:r>
              <a:rPr lang="en-US" baseline="0" dirty="0" smtClean="0"/>
              <a:t>increase from last year by 6.5%</a:t>
            </a:r>
            <a:endParaRPr lang="en-US" dirty="0" smtClean="0"/>
          </a:p>
          <a:p>
            <a:endParaRPr lang="en-US" dirty="0"/>
          </a:p>
        </p:txBody>
      </p:sp>
      <p:sp>
        <p:nvSpPr>
          <p:cNvPr id="4" name="Slide Number Placeholder 3"/>
          <p:cNvSpPr>
            <a:spLocks noGrp="1"/>
          </p:cNvSpPr>
          <p:nvPr>
            <p:ph type="sldNum" sz="quarter" idx="10"/>
          </p:nvPr>
        </p:nvSpPr>
        <p:spPr/>
        <p:txBody>
          <a:bodyPr/>
          <a:lstStyle/>
          <a:p>
            <a:fld id="{4D06A935-9508-4E81-83EE-C269AFE0DFE2}" type="slidenum">
              <a:rPr lang="en-US" smtClean="0"/>
              <a:t>7</a:t>
            </a:fld>
            <a:endParaRPr lang="en-US"/>
          </a:p>
        </p:txBody>
      </p:sp>
    </p:spTree>
    <p:extLst>
      <p:ext uri="{BB962C8B-B14F-4D97-AF65-F5344CB8AC3E}">
        <p14:creationId xmlns:p14="http://schemas.microsoft.com/office/powerpoint/2010/main" val="279622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Turning</a:t>
            </a:r>
            <a:r>
              <a:rPr lang="en-US" baseline="0" dirty="0" smtClean="0"/>
              <a:t> to the figures on race/ethnicity, </a:t>
            </a:r>
            <a:r>
              <a:rPr lang="en-US" dirty="0" smtClean="0"/>
              <a:t>over half of clients served by First 5 San Diego initiatives/programs are Latino. </a:t>
            </a:r>
          </a:p>
          <a:p>
            <a:pPr eaLnBrk="1" hangingPunct="1"/>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none" dirty="0" smtClean="0"/>
              <a:t>NOTE:  </a:t>
            </a:r>
            <a:r>
              <a:rPr lang="en-US" b="1" dirty="0" smtClean="0">
                <a:solidFill>
                  <a:schemeClr val="tx1"/>
                </a:solidFill>
              </a:rPr>
              <a:t>County Demographics for children 0-5</a:t>
            </a:r>
          </a:p>
          <a:p>
            <a:pPr eaLnBrk="1" hangingPunct="1"/>
            <a:r>
              <a:rPr lang="en-US" b="1" i="1" u="sng" dirty="0" smtClean="0"/>
              <a:t>----------------------------------------------------------------------</a:t>
            </a:r>
          </a:p>
          <a:p>
            <a:pPr eaLnBrk="1" hangingPunct="1"/>
            <a:r>
              <a:rPr lang="en-US" dirty="0" smtClean="0"/>
              <a:t>45.0% Latino</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36.0% White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9.0% Asian &amp; Pacific Islander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4.0% African American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6.0% All others</a:t>
            </a:r>
          </a:p>
          <a:p>
            <a:pPr eaLnBrk="1" hangingPunct="1"/>
            <a:endParaRPr lang="en-US" dirty="0" smtClean="0"/>
          </a:p>
          <a:p>
            <a:pPr eaLnBrk="1" hangingPunct="1"/>
            <a:endParaRPr lang="en-US" dirty="0" smtClean="0"/>
          </a:p>
          <a:p>
            <a:pPr eaLnBrk="1" hangingPunct="1"/>
            <a:r>
              <a:rPr lang="en-US" dirty="0" smtClean="0"/>
              <a:t>NOTE:</a:t>
            </a:r>
            <a:r>
              <a:rPr lang="en-US" baseline="0" dirty="0" smtClean="0"/>
              <a:t>  </a:t>
            </a:r>
          </a:p>
          <a:p>
            <a:pPr eaLnBrk="1" hangingPunct="1"/>
            <a:r>
              <a:rPr lang="en-US" baseline="0" dirty="0" smtClean="0"/>
              <a:t>There was a .3% decrease of African-American/Black children served over last FY (4.5%)</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4D06A935-9508-4E81-83EE-C269AFE0DFE2}" type="slidenum">
              <a:rPr lang="en-US" smtClean="0"/>
              <a:t>8</a:t>
            </a:fld>
            <a:endParaRPr lang="en-US"/>
          </a:p>
        </p:txBody>
      </p:sp>
    </p:spTree>
    <p:extLst>
      <p:ext uri="{BB962C8B-B14F-4D97-AF65-F5344CB8AC3E}">
        <p14:creationId xmlns:p14="http://schemas.microsoft.com/office/powerpoint/2010/main" val="195547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The majority of clients served by First 5 San Diego programs (58%) speak English as the primary language in their home. Spanish is the next most common language spoken at (36%). </a:t>
            </a:r>
          </a:p>
          <a:p>
            <a:pPr eaLnBrk="1" hangingPunct="1">
              <a:defRPr/>
            </a:pPr>
            <a:endParaRPr lang="en-US" dirty="0" smtClean="0"/>
          </a:p>
          <a:p>
            <a:pPr eaLnBrk="1" hangingPunct="1">
              <a:defRPr/>
            </a:pPr>
            <a:endParaRPr lang="en-US" dirty="0" smtClean="0"/>
          </a:p>
          <a:p>
            <a:pPr eaLnBrk="1" hangingPunct="1">
              <a:defRPr/>
            </a:pPr>
            <a:r>
              <a:rPr lang="en-US" dirty="0" smtClean="0"/>
              <a:t>Followed by Arabic at 1.5%, Chaldean, Korean,</a:t>
            </a:r>
            <a:r>
              <a:rPr lang="en-US" baseline="0" dirty="0" smtClean="0"/>
              <a:t> Mandarin, </a:t>
            </a:r>
            <a:r>
              <a:rPr lang="en-US" dirty="0" smtClean="0"/>
              <a:t>Somali, Tagalog and Vietnamese, which each represent less than 1% of clients served.</a:t>
            </a:r>
          </a:p>
          <a:p>
            <a:pPr eaLnBrk="1" hangingPunct="1">
              <a:defRPr/>
            </a:pPr>
            <a:endParaRPr lang="en-US" dirty="0" smtClean="0"/>
          </a:p>
          <a:p>
            <a:pPr eaLnBrk="1" hangingPunct="1">
              <a:defRPr/>
            </a:pPr>
            <a:r>
              <a:rPr lang="en-US" b="1" i="1" u="sng" dirty="0" smtClean="0"/>
              <a:t>-----------------------------------------------------------------------------------------------------------------------------------------------------------------------------------</a:t>
            </a:r>
          </a:p>
          <a:p>
            <a:pPr eaLnBrk="1" hangingPunct="1">
              <a:defRPr/>
            </a:pPr>
            <a:r>
              <a:rPr lang="en-US" sz="1100" dirty="0" smtClean="0"/>
              <a:t>(</a:t>
            </a:r>
            <a:r>
              <a:rPr lang="en-US" sz="1100" b="1" dirty="0" smtClean="0"/>
              <a:t>Note:</a:t>
            </a:r>
            <a:r>
              <a:rPr lang="en-US" sz="1100" dirty="0" smtClean="0"/>
              <a:t>  35.4% in county speak a language other than English at home (Census Bureau 2005-2009 – Am Community Survey)</a:t>
            </a:r>
          </a:p>
          <a:p>
            <a:pPr>
              <a:defRPr/>
            </a:pPr>
            <a:r>
              <a:rPr lang="en-US" b="1" dirty="0" smtClean="0"/>
              <a:t>“NATIVITY AND LANGUAGE: Twenty-three percent of the people living in San Diego County in 2005-2009</a:t>
            </a:r>
            <a:r>
              <a:rPr lang="en-US" b="1" baseline="0" dirty="0" smtClean="0"/>
              <a:t> </a:t>
            </a:r>
            <a:r>
              <a:rPr lang="en-US" dirty="0" smtClean="0"/>
              <a:t>were foreign born. Seventy-seven percent was native, including 47 percent who were born in California.</a:t>
            </a:r>
          </a:p>
          <a:p>
            <a:pPr>
              <a:defRPr/>
            </a:pPr>
            <a:r>
              <a:rPr lang="en-US" b="1" dirty="0" smtClean="0"/>
              <a:t>Among people at least five years old living in San Diego County in 2005-2009, 35 percent spoke a language</a:t>
            </a:r>
            <a:r>
              <a:rPr lang="en-US" b="1" baseline="0" dirty="0" smtClean="0"/>
              <a:t> </a:t>
            </a:r>
            <a:r>
              <a:rPr lang="en-US" b="1" dirty="0" smtClean="0"/>
              <a:t>other than English at home. </a:t>
            </a:r>
            <a:r>
              <a:rPr lang="en-US" dirty="0" smtClean="0"/>
              <a:t>Of those speaking a language other than English at home, 68 percent spoke</a:t>
            </a:r>
            <a:r>
              <a:rPr lang="en-US" baseline="0" dirty="0" smtClean="0"/>
              <a:t> </a:t>
            </a:r>
            <a:r>
              <a:rPr lang="en-US" dirty="0" smtClean="0"/>
              <a:t>Spanish and 32 percent spoke some other language; 44 percent reported that they did not speak English</a:t>
            </a:r>
          </a:p>
          <a:p>
            <a:pPr>
              <a:defRPr/>
            </a:pPr>
            <a:r>
              <a:rPr lang="en-US" dirty="0" smtClean="0"/>
              <a:t>"very well.“ “  ACS:  2005-2009</a:t>
            </a:r>
            <a:endParaRPr lang="en-US" dirty="0"/>
          </a:p>
        </p:txBody>
      </p:sp>
      <p:sp>
        <p:nvSpPr>
          <p:cNvPr id="4" name="Slide Number Placeholder 3"/>
          <p:cNvSpPr>
            <a:spLocks noGrp="1"/>
          </p:cNvSpPr>
          <p:nvPr>
            <p:ph type="sldNum" sz="quarter" idx="10"/>
          </p:nvPr>
        </p:nvSpPr>
        <p:spPr/>
        <p:txBody>
          <a:bodyPr/>
          <a:lstStyle/>
          <a:p>
            <a:fld id="{4D06A935-9508-4E81-83EE-C269AFE0DFE2}" type="slidenum">
              <a:rPr lang="en-US" smtClean="0"/>
              <a:t>9</a:t>
            </a:fld>
            <a:endParaRPr lang="en-US"/>
          </a:p>
        </p:txBody>
      </p:sp>
    </p:spTree>
    <p:extLst>
      <p:ext uri="{BB962C8B-B14F-4D97-AF65-F5344CB8AC3E}">
        <p14:creationId xmlns:p14="http://schemas.microsoft.com/office/powerpoint/2010/main" val="3361572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946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52688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265801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357573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259465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403832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5796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407739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252558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429159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71E04-87B7-4903-89C3-9D541FFD9F88}" type="slidenum">
              <a:rPr lang="en-US" smtClean="0"/>
              <a:t>‹#›</a:t>
            </a:fld>
            <a:endParaRPr lang="en-US"/>
          </a:p>
        </p:txBody>
      </p:sp>
    </p:spTree>
    <p:extLst>
      <p:ext uri="{BB962C8B-B14F-4D97-AF65-F5344CB8AC3E}">
        <p14:creationId xmlns:p14="http://schemas.microsoft.com/office/powerpoint/2010/main" val="6789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gs>
            <a:gs pos="39838">
              <a:srgbClr val="B5D2EC"/>
            </a:gs>
            <a:gs pos="57521">
              <a:srgbClr val="B5D2EC"/>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634" y="140590"/>
            <a:ext cx="788670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71E04-87B7-4903-89C3-9D541FFD9F88}"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298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57905" y="6749084"/>
            <a:ext cx="184666" cy="369332"/>
          </a:xfrm>
          <a:prstGeom prst="rect">
            <a:avLst/>
          </a:prstGeom>
          <a:noFill/>
        </p:spPr>
        <p:txBody>
          <a:bodyPr wrap="none" rtlCol="0">
            <a:spAutoFit/>
          </a:bodyPr>
          <a:lstStyle/>
          <a:p>
            <a:endParaRPr lang="en-US" dirty="0"/>
          </a:p>
        </p:txBody>
      </p:sp>
      <p:sp>
        <p:nvSpPr>
          <p:cNvPr id="16" name="TextBox 15"/>
          <p:cNvSpPr txBox="1"/>
          <p:nvPr/>
        </p:nvSpPr>
        <p:spPr>
          <a:xfrm>
            <a:off x="0" y="5226784"/>
            <a:ext cx="9144000" cy="1754326"/>
          </a:xfrm>
          <a:prstGeom prst="rect">
            <a:avLst/>
          </a:prstGeom>
          <a:noFill/>
        </p:spPr>
        <p:txBody>
          <a:bodyPr wrap="square" rtlCol="0">
            <a:spAutoFit/>
          </a:bodyPr>
          <a:lstStyle/>
          <a:p>
            <a:r>
              <a:rPr lang="en-US" sz="5400" b="1" dirty="0"/>
              <a:t>Annual Report to First 5 </a:t>
            </a:r>
            <a:r>
              <a:rPr lang="en-US" sz="5400" b="1" dirty="0" smtClean="0"/>
              <a:t>California </a:t>
            </a:r>
            <a:r>
              <a:rPr lang="en-US" sz="5400" b="1" dirty="0"/>
              <a:t>FY </a:t>
            </a:r>
            <a:r>
              <a:rPr lang="en-US" sz="5400" b="1" dirty="0" smtClean="0"/>
              <a:t>2017-18</a:t>
            </a:r>
            <a:endParaRPr lang="en-US" sz="5400" b="1" dirty="0">
              <a:solidFill>
                <a:schemeClr val="bg1"/>
              </a:solidFill>
            </a:endParaRPr>
          </a:p>
        </p:txBody>
      </p:sp>
      <p:sp>
        <p:nvSpPr>
          <p:cNvPr id="17" name="TextBox 16"/>
          <p:cNvSpPr txBox="1"/>
          <p:nvPr/>
        </p:nvSpPr>
        <p:spPr>
          <a:xfrm>
            <a:off x="6784548" y="5918087"/>
            <a:ext cx="2290626" cy="830997"/>
          </a:xfrm>
          <a:prstGeom prst="rect">
            <a:avLst/>
          </a:prstGeom>
          <a:noFill/>
        </p:spPr>
        <p:txBody>
          <a:bodyPr wrap="square" rtlCol="0">
            <a:spAutoFit/>
          </a:bodyPr>
          <a:lstStyle/>
          <a:p>
            <a:r>
              <a:rPr lang="en-US" sz="2400" dirty="0" smtClean="0">
                <a:solidFill>
                  <a:srgbClr val="FFFF00"/>
                </a:solidFill>
              </a:rPr>
              <a:t>Harold Randolph</a:t>
            </a:r>
          </a:p>
          <a:p>
            <a:r>
              <a:rPr lang="en-US" sz="2400" dirty="0" smtClean="0">
                <a:solidFill>
                  <a:srgbClr val="FFFF00"/>
                </a:solidFill>
              </a:rPr>
              <a:t>Admin. Analyst</a:t>
            </a:r>
            <a:endParaRPr lang="en-US" sz="2400" dirty="0">
              <a:solidFill>
                <a:srgbClr val="FFFF00"/>
              </a:solidFill>
            </a:endParaRPr>
          </a:p>
        </p:txBody>
      </p:sp>
    </p:spTree>
    <p:extLst>
      <p:ext uri="{BB962C8B-B14F-4D97-AF65-F5344CB8AC3E}">
        <p14:creationId xmlns:p14="http://schemas.microsoft.com/office/powerpoint/2010/main" val="2939042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4" name="Content Placeholder 2"/>
          <p:cNvSpPr>
            <a:spLocks noGrp="1"/>
          </p:cNvSpPr>
          <p:nvPr>
            <p:ph idx="1"/>
          </p:nvPr>
        </p:nvSpPr>
        <p:spPr>
          <a:xfrm>
            <a:off x="400050" y="2115185"/>
            <a:ext cx="7886700" cy="3561715"/>
          </a:xfrm>
        </p:spPr>
        <p:txBody>
          <a:bodyPr>
            <a:normAutofit/>
          </a:bodyPr>
          <a:lstStyle/>
          <a:p>
            <a:r>
              <a:rPr lang="en-US" sz="3200" kern="0" dirty="0">
                <a:cs typeface="Arial" panose="020B0604020202020204" pitchFamily="34" charset="0"/>
              </a:rPr>
              <a:t>Submission of the FY </a:t>
            </a:r>
            <a:r>
              <a:rPr lang="en-US" sz="3200" kern="0" dirty="0" smtClean="0">
                <a:cs typeface="Arial" panose="020B0604020202020204" pitchFamily="34" charset="0"/>
              </a:rPr>
              <a:t>2017-18 </a:t>
            </a:r>
            <a:r>
              <a:rPr lang="en-US" sz="3200" kern="0" dirty="0">
                <a:cs typeface="Arial" panose="020B0604020202020204" pitchFamily="34" charset="0"/>
              </a:rPr>
              <a:t>Annual Report to First 5 California by Executive Director</a:t>
            </a:r>
          </a:p>
          <a:p>
            <a:endParaRPr lang="en-US" sz="3200" kern="0" dirty="0">
              <a:cs typeface="Arial" panose="020B0604020202020204" pitchFamily="34" charset="0"/>
            </a:endParaRPr>
          </a:p>
          <a:p>
            <a:r>
              <a:rPr lang="en-US" sz="3200" kern="0" dirty="0">
                <a:cs typeface="Arial" panose="020B0604020202020204" pitchFamily="34" charset="0"/>
              </a:rPr>
              <a:t>Local Annual Report to the Community presented to the Commission in </a:t>
            </a:r>
            <a:r>
              <a:rPr lang="en-US" sz="3200" kern="0" dirty="0" smtClean="0">
                <a:cs typeface="Arial" panose="020B0604020202020204" pitchFamily="34" charset="0"/>
              </a:rPr>
              <a:t>November</a:t>
            </a:r>
            <a:endParaRPr lang="en-US" sz="3200" kern="0" dirty="0">
              <a:cs typeface="Arial" panose="020B0604020202020204" pitchFamily="34" charset="0"/>
            </a:endParaRPr>
          </a:p>
          <a:p>
            <a:pPr lvl="1"/>
            <a:r>
              <a:rPr lang="en-US" sz="3200" kern="0" dirty="0" smtClean="0">
                <a:cs typeface="Arial" panose="020B0604020202020204" pitchFamily="34" charset="0"/>
              </a:rPr>
              <a:t>Broader analysis </a:t>
            </a:r>
            <a:r>
              <a:rPr lang="en-US" sz="3200" kern="0" dirty="0">
                <a:cs typeface="Arial" panose="020B0604020202020204" pitchFamily="34" charset="0"/>
              </a:rPr>
              <a:t>of the </a:t>
            </a:r>
            <a:r>
              <a:rPr lang="en-US" sz="3200" kern="0" dirty="0" smtClean="0">
                <a:cs typeface="Arial" panose="020B0604020202020204" pitchFamily="34" charset="0"/>
              </a:rPr>
              <a:t>data</a:t>
            </a:r>
          </a:p>
          <a:p>
            <a:pPr lvl="1"/>
            <a:r>
              <a:rPr lang="en-US" sz="3200" kern="0" dirty="0" smtClean="0">
                <a:cs typeface="Arial" panose="020B0604020202020204" pitchFamily="34" charset="0"/>
              </a:rPr>
              <a:t>Greater detail about programs</a:t>
            </a:r>
            <a:endParaRPr lang="en-US" sz="3200" dirty="0">
              <a:cs typeface="Arial" panose="020B0604020202020204" pitchFamily="34" charset="0"/>
            </a:endParaRPr>
          </a:p>
        </p:txBody>
      </p:sp>
      <p:sp>
        <p:nvSpPr>
          <p:cNvPr id="8" name="TextBox 7"/>
          <p:cNvSpPr txBox="1"/>
          <p:nvPr/>
        </p:nvSpPr>
        <p:spPr>
          <a:xfrm>
            <a:off x="271378" y="6171685"/>
            <a:ext cx="450141"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2870818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378" y="2438072"/>
            <a:ext cx="8442960" cy="2554545"/>
          </a:xfrm>
          <a:prstGeom prst="rect">
            <a:avLst/>
          </a:prstGeom>
          <a:noFill/>
        </p:spPr>
        <p:txBody>
          <a:bodyPr wrap="square">
            <a:spAutoFit/>
          </a:bodyPr>
          <a:lstStyle/>
          <a:p>
            <a:pPr fontAlgn="base"/>
            <a:r>
              <a:rPr lang="en-US" sz="4000" dirty="0" smtClean="0"/>
              <a:t>The </a:t>
            </a:r>
            <a:r>
              <a:rPr lang="en-US" sz="4000" dirty="0"/>
              <a:t>ultimate goal of the Commission’s work is that all children ages 0 to 5 are healthy, are loved and nurtured, and enter school as active learners.</a:t>
            </a:r>
          </a:p>
        </p:txBody>
      </p:sp>
      <p:sp>
        <p:nvSpPr>
          <p:cNvPr id="7" name="TextBox 6"/>
          <p:cNvSpPr txBox="1"/>
          <p:nvPr/>
        </p:nvSpPr>
        <p:spPr>
          <a:xfrm>
            <a:off x="271378" y="6171685"/>
            <a:ext cx="450141" cy="369332"/>
          </a:xfrm>
          <a:prstGeom prst="rect">
            <a:avLst/>
          </a:prstGeom>
          <a:noFill/>
        </p:spPr>
        <p:txBody>
          <a:bodyPr wrap="square" rtlCol="0">
            <a:spAutoFit/>
          </a:bodyPr>
          <a:lstStyle/>
          <a:p>
            <a:r>
              <a:rPr lang="en-US" dirty="0"/>
              <a:t>2</a:t>
            </a:r>
          </a:p>
        </p:txBody>
      </p:sp>
      <p:sp>
        <p:nvSpPr>
          <p:cNvPr id="5" name="Title 1"/>
          <p:cNvSpPr>
            <a:spLocks noGrp="1"/>
          </p:cNvSpPr>
          <p:nvPr>
            <p:ph type="title"/>
          </p:nvPr>
        </p:nvSpPr>
        <p:spPr>
          <a:xfrm>
            <a:off x="321384" y="61924"/>
            <a:ext cx="7886700" cy="1325563"/>
          </a:xfrm>
        </p:spPr>
        <p:txBody>
          <a:bodyPr/>
          <a:lstStyle/>
          <a:p>
            <a:r>
              <a:rPr lang="en-US" dirty="0" smtClean="0">
                <a:cs typeface="Arial" panose="020B0604020202020204" pitchFamily="34" charset="0"/>
              </a:rPr>
              <a:t>VISION</a:t>
            </a:r>
            <a:endParaRPr lang="en-US" dirty="0"/>
          </a:p>
        </p:txBody>
      </p:sp>
    </p:spTree>
    <p:extLst>
      <p:ext uri="{BB962C8B-B14F-4D97-AF65-F5344CB8AC3E}">
        <p14:creationId xmlns:p14="http://schemas.microsoft.com/office/powerpoint/2010/main" val="355753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84" y="61924"/>
            <a:ext cx="7886700" cy="1325563"/>
          </a:xfrm>
        </p:spPr>
        <p:txBody>
          <a:bodyPr/>
          <a:lstStyle/>
          <a:p>
            <a:r>
              <a:rPr lang="en-US" dirty="0">
                <a:cs typeface="Arial" panose="020B0604020202020204" pitchFamily="34" charset="0"/>
              </a:rPr>
              <a:t>Types of Evaluation Reports</a:t>
            </a:r>
            <a:endParaRPr lang="en-US" dirty="0"/>
          </a:p>
        </p:txBody>
      </p:sp>
      <p:sp>
        <p:nvSpPr>
          <p:cNvPr id="3" name="Content Placeholder 2"/>
          <p:cNvSpPr>
            <a:spLocks noGrp="1"/>
          </p:cNvSpPr>
          <p:nvPr>
            <p:ph idx="1"/>
          </p:nvPr>
        </p:nvSpPr>
        <p:spPr>
          <a:xfrm>
            <a:off x="435022" y="1854425"/>
            <a:ext cx="8017399" cy="3903259"/>
          </a:xfrm>
        </p:spPr>
        <p:txBody>
          <a:bodyPr>
            <a:normAutofit/>
          </a:bodyPr>
          <a:lstStyle/>
          <a:p>
            <a:r>
              <a:rPr lang="en-US" kern="0" dirty="0">
                <a:cs typeface="Arial" panose="020B0604020202020204" pitchFamily="34" charset="0"/>
              </a:rPr>
              <a:t>State Annual Report (October)</a:t>
            </a:r>
          </a:p>
          <a:p>
            <a:pPr lvl="1"/>
            <a:r>
              <a:rPr lang="en-US" sz="2800" kern="0" dirty="0">
                <a:cs typeface="Arial" panose="020B0604020202020204" pitchFamily="34" charset="0"/>
              </a:rPr>
              <a:t>Focus: State-level picture of First 5 activities</a:t>
            </a:r>
          </a:p>
          <a:p>
            <a:pPr lvl="1"/>
            <a:r>
              <a:rPr lang="en-US" sz="2800" kern="0" dirty="0">
                <a:cs typeface="Arial" panose="020B0604020202020204" pitchFamily="34" charset="0"/>
              </a:rPr>
              <a:t>Results sent to First 5 California</a:t>
            </a:r>
          </a:p>
          <a:p>
            <a:pPr lvl="1"/>
            <a:endParaRPr lang="en-US" sz="2800" kern="0" dirty="0">
              <a:cs typeface="Arial" panose="020B0604020202020204" pitchFamily="34" charset="0"/>
            </a:endParaRPr>
          </a:p>
          <a:p>
            <a:r>
              <a:rPr lang="en-US" kern="0" dirty="0">
                <a:cs typeface="Arial" panose="020B0604020202020204" pitchFamily="34" charset="0"/>
              </a:rPr>
              <a:t>First 5 San Diego (F5SD) Annual Report to the Community (November)</a:t>
            </a:r>
          </a:p>
          <a:p>
            <a:pPr lvl="1"/>
            <a:r>
              <a:rPr lang="en-US" sz="2800" kern="0" dirty="0">
                <a:cs typeface="Arial" panose="020B0604020202020204" pitchFamily="34" charset="0"/>
              </a:rPr>
              <a:t>Focus: Key outcomes and impact of our projects</a:t>
            </a:r>
          </a:p>
          <a:p>
            <a:pPr lvl="1"/>
            <a:r>
              <a:rPr lang="en-US" sz="2800" kern="0" dirty="0">
                <a:cs typeface="Arial" panose="020B0604020202020204" pitchFamily="34" charset="0"/>
              </a:rPr>
              <a:t>Publish final report on F5SD website </a:t>
            </a:r>
          </a:p>
          <a:p>
            <a:pPr lvl="0">
              <a:buFont typeface="Wingdings" panose="05000000000000000000" pitchFamily="2" charset="2"/>
              <a:buChar char="§"/>
            </a:pPr>
            <a:endParaRPr lang="en-US" dirty="0"/>
          </a:p>
        </p:txBody>
      </p:sp>
      <p:sp>
        <p:nvSpPr>
          <p:cNvPr id="12" name="TextBox 11"/>
          <p:cNvSpPr txBox="1"/>
          <p:nvPr/>
        </p:nvSpPr>
        <p:spPr>
          <a:xfrm>
            <a:off x="271378" y="6171685"/>
            <a:ext cx="450141"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51213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70" y="55659"/>
            <a:ext cx="8260080" cy="1325563"/>
          </a:xfrm>
        </p:spPr>
        <p:txBody>
          <a:bodyPr/>
          <a:lstStyle/>
          <a:p>
            <a:r>
              <a:rPr lang="en-US" dirty="0" smtClean="0"/>
              <a:t>3 Part State </a:t>
            </a:r>
            <a:r>
              <a:rPr lang="en-US" dirty="0"/>
              <a:t>Annual </a:t>
            </a:r>
            <a:r>
              <a:rPr lang="en-US" dirty="0" smtClean="0"/>
              <a:t>Report</a:t>
            </a:r>
            <a:endParaRPr lang="en-US" dirty="0"/>
          </a:p>
        </p:txBody>
      </p:sp>
      <p:grpSp>
        <p:nvGrpSpPr>
          <p:cNvPr id="10" name="Group 9"/>
          <p:cNvGrpSpPr/>
          <p:nvPr/>
        </p:nvGrpSpPr>
        <p:grpSpPr>
          <a:xfrm>
            <a:off x="248254" y="1613197"/>
            <a:ext cx="6396386" cy="1850136"/>
            <a:chOff x="621633" y="1590337"/>
            <a:chExt cx="7348659" cy="1850136"/>
          </a:xfrm>
          <a:gradFill>
            <a:gsLst>
              <a:gs pos="0">
                <a:schemeClr val="accent6"/>
              </a:gs>
              <a:gs pos="39838">
                <a:srgbClr val="B5D2EC"/>
              </a:gs>
              <a:gs pos="57521">
                <a:srgbClr val="B5D2EC"/>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 name="TextBox 3"/>
            <p:cNvSpPr txBox="1"/>
            <p:nvPr/>
          </p:nvSpPr>
          <p:spPr>
            <a:xfrm>
              <a:off x="621633" y="1590337"/>
              <a:ext cx="7348659" cy="584775"/>
            </a:xfrm>
            <a:prstGeom prst="rect">
              <a:avLst/>
            </a:prstGeom>
            <a:grpFill/>
          </p:spPr>
          <p:txBody>
            <a:bodyPr wrap="square" rtlCol="0">
              <a:spAutoFit/>
            </a:bodyPr>
            <a:lstStyle/>
            <a:p>
              <a:r>
                <a:rPr lang="en-US" sz="3200" b="1" kern="0" dirty="0" smtClean="0">
                  <a:cs typeface="Arial" panose="020B0604020202020204" pitchFamily="34" charset="0"/>
                </a:rPr>
                <a:t>AR-1</a:t>
              </a:r>
              <a:endParaRPr lang="en-US" dirty="0"/>
            </a:p>
          </p:txBody>
        </p:sp>
        <p:sp>
          <p:nvSpPr>
            <p:cNvPr id="5" name="TextBox 4"/>
            <p:cNvSpPr txBox="1"/>
            <p:nvPr/>
          </p:nvSpPr>
          <p:spPr>
            <a:xfrm>
              <a:off x="1085657" y="2117034"/>
              <a:ext cx="6884635" cy="1323439"/>
            </a:xfrm>
            <a:prstGeom prst="rect">
              <a:avLst/>
            </a:prstGeom>
            <a:grpFill/>
          </p:spPr>
          <p:txBody>
            <a:bodyPr wrap="square" rtlCol="0">
              <a:spAutoFit/>
            </a:bodyPr>
            <a:lstStyle/>
            <a:p>
              <a:r>
                <a:rPr lang="en-US" sz="2000" kern="0" dirty="0" smtClean="0">
                  <a:cs typeface="Arial" panose="020B0604020202020204" pitchFamily="34" charset="0"/>
                </a:rPr>
                <a:t>Revenue </a:t>
              </a:r>
              <a:r>
                <a:rPr lang="en-US" sz="2000" kern="0" dirty="0">
                  <a:cs typeface="Arial" panose="020B0604020202020204" pitchFamily="34" charset="0"/>
                </a:rPr>
                <a:t>and </a:t>
              </a:r>
              <a:r>
                <a:rPr lang="en-US" sz="2000" kern="0" dirty="0" smtClean="0">
                  <a:cs typeface="Arial" panose="020B0604020202020204" pitchFamily="34" charset="0"/>
                </a:rPr>
                <a:t>Expenditure Summary</a:t>
              </a:r>
            </a:p>
            <a:p>
              <a:pPr marL="800100" lvl="1" indent="-342900">
                <a:buFont typeface="Wingdings" panose="05000000000000000000" pitchFamily="2" charset="2"/>
                <a:buChar char="v"/>
              </a:pPr>
              <a:r>
                <a:rPr lang="en-US" sz="2000" kern="0" dirty="0" smtClean="0">
                  <a:cs typeface="Arial" panose="020B0604020202020204" pitchFamily="34" charset="0"/>
                </a:rPr>
                <a:t>Result Area and Service Category</a:t>
              </a:r>
            </a:p>
            <a:p>
              <a:pPr marL="800100" lvl="1" indent="-342900">
                <a:buFont typeface="Wingdings" panose="05000000000000000000" pitchFamily="2" charset="2"/>
                <a:buChar char="v"/>
              </a:pPr>
              <a:r>
                <a:rPr lang="en-US" sz="2000" kern="0" dirty="0" smtClean="0">
                  <a:cs typeface="Arial" panose="020B0604020202020204" pitchFamily="34" charset="0"/>
                </a:rPr>
                <a:t>Grantee Type</a:t>
              </a:r>
            </a:p>
            <a:p>
              <a:pPr marL="800100" lvl="1" indent="-342900">
                <a:buFont typeface="Wingdings" panose="05000000000000000000" pitchFamily="2" charset="2"/>
                <a:buChar char="v"/>
              </a:pPr>
              <a:r>
                <a:rPr lang="en-US" sz="2000" kern="0" dirty="0" smtClean="0">
                  <a:cs typeface="Arial" panose="020B0604020202020204" pitchFamily="34" charset="0"/>
                </a:rPr>
                <a:t>Program Model</a:t>
              </a:r>
              <a:endParaRPr lang="en-US" dirty="0"/>
            </a:p>
          </p:txBody>
        </p:sp>
      </p:grpSp>
      <p:grpSp>
        <p:nvGrpSpPr>
          <p:cNvPr id="11" name="Group 10"/>
          <p:cNvGrpSpPr/>
          <p:nvPr/>
        </p:nvGrpSpPr>
        <p:grpSpPr>
          <a:xfrm>
            <a:off x="652149" y="3463333"/>
            <a:ext cx="5984872" cy="1789514"/>
            <a:chOff x="547054" y="3310709"/>
            <a:chExt cx="7423239" cy="1843332"/>
          </a:xfrm>
          <a:gradFill>
            <a:gsLst>
              <a:gs pos="0">
                <a:schemeClr val="accent6"/>
              </a:gs>
              <a:gs pos="39838">
                <a:srgbClr val="B5D2EC"/>
              </a:gs>
              <a:gs pos="57521">
                <a:srgbClr val="B5D2EC"/>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TextBox 5"/>
            <p:cNvSpPr txBox="1"/>
            <p:nvPr/>
          </p:nvSpPr>
          <p:spPr>
            <a:xfrm>
              <a:off x="1085657" y="3830602"/>
              <a:ext cx="6884635" cy="1323439"/>
            </a:xfrm>
            <a:prstGeom prst="rect">
              <a:avLst/>
            </a:prstGeom>
            <a:grpFill/>
          </p:spPr>
          <p:txBody>
            <a:bodyPr wrap="square" rtlCol="0">
              <a:spAutoFit/>
            </a:bodyPr>
            <a:lstStyle/>
            <a:p>
              <a:r>
                <a:rPr lang="en-US" sz="2000" kern="0" dirty="0" smtClean="0">
                  <a:cs typeface="Arial" panose="020B0604020202020204" pitchFamily="34" charset="0"/>
                </a:rPr>
                <a:t>Demographic Worksheet</a:t>
              </a:r>
            </a:p>
            <a:p>
              <a:pPr marL="800100" lvl="1" indent="-342900">
                <a:buFont typeface="Wingdings" panose="05000000000000000000" pitchFamily="2" charset="2"/>
                <a:buChar char="v"/>
              </a:pPr>
              <a:r>
                <a:rPr lang="en-US" sz="2000" kern="0" dirty="0">
                  <a:cs typeface="Arial" panose="020B0604020202020204" pitchFamily="34" charset="0"/>
                </a:rPr>
                <a:t>Age</a:t>
              </a:r>
            </a:p>
            <a:p>
              <a:pPr marL="800100" lvl="1" indent="-342900">
                <a:buFont typeface="Wingdings" panose="05000000000000000000" pitchFamily="2" charset="2"/>
                <a:buChar char="v"/>
              </a:pPr>
              <a:r>
                <a:rPr lang="en-US" sz="2000" kern="0" dirty="0">
                  <a:cs typeface="Arial" panose="020B0604020202020204" pitchFamily="34" charset="0"/>
                </a:rPr>
                <a:t>Race/Ethnicity</a:t>
              </a:r>
            </a:p>
            <a:p>
              <a:pPr marL="800100" lvl="1" indent="-342900">
                <a:buFont typeface="Wingdings" panose="05000000000000000000" pitchFamily="2" charset="2"/>
                <a:buChar char="v"/>
              </a:pPr>
              <a:r>
                <a:rPr lang="en-US" sz="2000" kern="0" dirty="0">
                  <a:cs typeface="Arial" panose="020B0604020202020204" pitchFamily="34" charset="0"/>
                </a:rPr>
                <a:t>Language</a:t>
              </a:r>
            </a:p>
          </p:txBody>
        </p:sp>
        <p:sp>
          <p:nvSpPr>
            <p:cNvPr id="7" name="TextBox 6"/>
            <p:cNvSpPr txBox="1"/>
            <p:nvPr/>
          </p:nvSpPr>
          <p:spPr>
            <a:xfrm>
              <a:off x="547054" y="3310709"/>
              <a:ext cx="7423239" cy="602362"/>
            </a:xfrm>
            <a:prstGeom prst="rect">
              <a:avLst/>
            </a:prstGeom>
            <a:grpFill/>
          </p:spPr>
          <p:txBody>
            <a:bodyPr wrap="square" rtlCol="0">
              <a:spAutoFit/>
            </a:bodyPr>
            <a:lstStyle/>
            <a:p>
              <a:r>
                <a:rPr lang="en-US" sz="3200" b="1" kern="0" dirty="0" smtClean="0">
                  <a:cs typeface="Arial" panose="020B0604020202020204" pitchFamily="34" charset="0"/>
                </a:rPr>
                <a:t>AR-2</a:t>
              </a:r>
              <a:endParaRPr lang="en-US" dirty="0"/>
            </a:p>
          </p:txBody>
        </p:sp>
      </p:grpSp>
      <p:grpSp>
        <p:nvGrpSpPr>
          <p:cNvPr id="12" name="Group 11"/>
          <p:cNvGrpSpPr/>
          <p:nvPr/>
        </p:nvGrpSpPr>
        <p:grpSpPr>
          <a:xfrm>
            <a:off x="1094009" y="5252846"/>
            <a:ext cx="5550631" cy="1292661"/>
            <a:chOff x="631721" y="5099108"/>
            <a:chExt cx="7348659" cy="1282712"/>
          </a:xfrm>
          <a:gradFill>
            <a:gsLst>
              <a:gs pos="3000">
                <a:schemeClr val="accent6"/>
              </a:gs>
              <a:gs pos="39838">
                <a:srgbClr val="B5D2EC"/>
              </a:gs>
              <a:gs pos="57521">
                <a:srgbClr val="B5D2EC"/>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8" name="TextBox 7"/>
            <p:cNvSpPr txBox="1"/>
            <p:nvPr/>
          </p:nvSpPr>
          <p:spPr>
            <a:xfrm>
              <a:off x="1137982" y="5673934"/>
              <a:ext cx="6832310" cy="707886"/>
            </a:xfrm>
            <a:prstGeom prst="rect">
              <a:avLst/>
            </a:prstGeom>
            <a:grpFill/>
          </p:spPr>
          <p:txBody>
            <a:bodyPr wrap="square" rtlCol="0">
              <a:spAutoFit/>
            </a:bodyPr>
            <a:lstStyle/>
            <a:p>
              <a:r>
                <a:rPr lang="en-US" sz="2000" kern="0" dirty="0" smtClean="0">
                  <a:cs typeface="Arial" panose="020B0604020202020204" pitchFamily="34" charset="0"/>
                </a:rPr>
                <a:t>County Evaluation Summary</a:t>
              </a:r>
            </a:p>
            <a:p>
              <a:pPr marL="800100" lvl="1" indent="-342900">
                <a:buFont typeface="Wingdings" panose="05000000000000000000" pitchFamily="2" charset="2"/>
                <a:buChar char="v"/>
              </a:pPr>
              <a:r>
                <a:rPr lang="en-US" sz="2000" kern="0" dirty="0" smtClean="0">
                  <a:cs typeface="Arial" panose="020B0604020202020204" pitchFamily="34" charset="0"/>
                </a:rPr>
                <a:t>Evaluation narratives</a:t>
              </a:r>
              <a:endParaRPr lang="en-US" dirty="0"/>
            </a:p>
          </p:txBody>
        </p:sp>
        <p:sp>
          <p:nvSpPr>
            <p:cNvPr id="9" name="TextBox 8"/>
            <p:cNvSpPr txBox="1"/>
            <p:nvPr/>
          </p:nvSpPr>
          <p:spPr>
            <a:xfrm>
              <a:off x="631721" y="5099108"/>
              <a:ext cx="7348659" cy="584775"/>
            </a:xfrm>
            <a:prstGeom prst="rect">
              <a:avLst/>
            </a:prstGeom>
            <a:grpFill/>
          </p:spPr>
          <p:txBody>
            <a:bodyPr wrap="square" rtlCol="0">
              <a:spAutoFit/>
            </a:bodyPr>
            <a:lstStyle/>
            <a:p>
              <a:r>
                <a:rPr lang="en-US" sz="3200" b="1" kern="0" dirty="0" smtClean="0">
                  <a:cs typeface="Arial" panose="020B0604020202020204" pitchFamily="34" charset="0"/>
                </a:rPr>
                <a:t>AR-3</a:t>
              </a:r>
              <a:endParaRPr lang="en-US" dirty="0"/>
            </a:p>
          </p:txBody>
        </p:sp>
      </p:grpSp>
      <p:sp>
        <p:nvSpPr>
          <p:cNvPr id="16" name="TextBox 15"/>
          <p:cNvSpPr txBox="1"/>
          <p:nvPr/>
        </p:nvSpPr>
        <p:spPr>
          <a:xfrm>
            <a:off x="271378" y="6171685"/>
            <a:ext cx="450141"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37647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519" y="0"/>
            <a:ext cx="5653548" cy="1325563"/>
          </a:xfrm>
        </p:spPr>
        <p:txBody>
          <a:bodyPr>
            <a:normAutofit fontScale="90000"/>
          </a:bodyPr>
          <a:lstStyle/>
          <a:p>
            <a:r>
              <a:rPr lang="en-US" dirty="0" smtClean="0"/>
              <a:t>Unduplicated Intensively </a:t>
            </a:r>
            <a:r>
              <a:rPr lang="en-US" dirty="0"/>
              <a:t>Served </a:t>
            </a:r>
            <a:r>
              <a:rPr lang="en-US" dirty="0" smtClean="0"/>
              <a:t>Clients</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512682565"/>
              </p:ext>
            </p:extLst>
          </p:nvPr>
        </p:nvGraphicFramePr>
        <p:xfrm>
          <a:off x="959738" y="1858297"/>
          <a:ext cx="6128453" cy="4175760"/>
        </p:xfrm>
        <a:graphic>
          <a:graphicData uri="http://schemas.openxmlformats.org/drawingml/2006/table">
            <a:tbl>
              <a:tblPr firstRow="1" bandRow="1">
                <a:tableStyleId>{5C22544A-7EE6-4342-B048-85BDC9FD1C3A}</a:tableStyleId>
              </a:tblPr>
              <a:tblGrid>
                <a:gridCol w="3258872"/>
                <a:gridCol w="2869581"/>
              </a:tblGrid>
              <a:tr h="9297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dirty="0" smtClean="0">
                          <a:solidFill>
                            <a:srgbClr val="000000"/>
                          </a:solidFill>
                          <a:latin typeface="+mn-lt"/>
                          <a:cs typeface="Arial" pitchFamily="34" charset="0"/>
                        </a:rPr>
                        <a:t>Type</a:t>
                      </a:r>
                      <a:r>
                        <a:rPr lang="en-US" sz="3200" b="1" i="0" u="none" strike="noStrike" baseline="0" dirty="0" smtClean="0">
                          <a:solidFill>
                            <a:srgbClr val="000000"/>
                          </a:solidFill>
                          <a:latin typeface="+mn-lt"/>
                          <a:cs typeface="Arial" pitchFamily="34" charset="0"/>
                        </a:rPr>
                        <a:t> of Clients</a:t>
                      </a:r>
                      <a:endParaRPr lang="en-US" sz="320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i="0" u="none" strike="noStrike" kern="1200" baseline="0" dirty="0" smtClean="0">
                          <a:solidFill>
                            <a:srgbClr val="000000"/>
                          </a:solidFill>
                          <a:latin typeface="+mn-lt"/>
                          <a:ea typeface="+mn-ea"/>
                          <a:cs typeface="Arial" pitchFamily="34" charset="0"/>
                        </a:rPr>
                        <a:t>Unduplicated Number Served</a:t>
                      </a:r>
                      <a:endParaRPr lang="en-US" sz="3200" b="1" i="0" u="none" strike="noStrike" kern="1200" baseline="0" dirty="0">
                        <a:solidFill>
                          <a:srgbClr val="000000"/>
                        </a:solidFill>
                        <a:latin typeface="+mn-lt"/>
                        <a:ea typeface="+mn-ea"/>
                        <a:cs typeface="Arial"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lnSpc>
                          <a:spcPct val="150000"/>
                        </a:lnSpc>
                      </a:pPr>
                      <a:r>
                        <a:rPr lang="en-US" sz="3000" b="1" i="0" u="none" strike="noStrike" dirty="0" smtClean="0">
                          <a:solidFill>
                            <a:srgbClr val="000000"/>
                          </a:solidFill>
                          <a:latin typeface="+mn-lt"/>
                          <a:cs typeface="Arial" pitchFamily="34" charset="0"/>
                        </a:rPr>
                        <a:t>  Children</a:t>
                      </a:r>
                      <a:endParaRPr lang="en-US" sz="3000" b="1" i="0" u="none" strike="noStrike" dirty="0">
                        <a:solidFill>
                          <a:srgbClr val="000000"/>
                        </a:solidFill>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3000" b="1" i="0" u="none" strike="noStrike" kern="1200" dirty="0" smtClean="0">
                          <a:solidFill>
                            <a:srgbClr val="000000"/>
                          </a:solidFill>
                          <a:latin typeface="+mn-lt"/>
                          <a:ea typeface="+mn-ea"/>
                          <a:cs typeface="Arial" pitchFamily="34" charset="0"/>
                        </a:rPr>
                        <a:t>31,986</a:t>
                      </a:r>
                      <a:endParaRPr lang="en-US" sz="3000" b="1" i="0" u="none" strike="noStrike" kern="1200" dirty="0">
                        <a:solidFill>
                          <a:srgbClr val="000000"/>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lnSpc>
                          <a:spcPct val="150000"/>
                        </a:lnSpc>
                      </a:pPr>
                      <a:r>
                        <a:rPr lang="en-US" sz="3000" b="1" i="0" u="none" strike="noStrike" dirty="0" smtClean="0">
                          <a:solidFill>
                            <a:srgbClr val="000000"/>
                          </a:solidFill>
                          <a:latin typeface="+mn-lt"/>
                          <a:cs typeface="Arial" pitchFamily="34" charset="0"/>
                        </a:rPr>
                        <a:t>  Parents/Caregivers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3000" b="1" i="0" u="none" strike="noStrike" kern="1200" dirty="0" smtClean="0">
                          <a:solidFill>
                            <a:srgbClr val="000000"/>
                          </a:solidFill>
                          <a:latin typeface="+mn-lt"/>
                          <a:ea typeface="+mn-ea"/>
                          <a:cs typeface="Arial" pitchFamily="34" charset="0"/>
                        </a:rPr>
                        <a:t>17,978</a:t>
                      </a:r>
                      <a:endParaRPr lang="en-US" sz="3000" b="1" i="0" u="none" strike="noStrike" kern="1200" dirty="0">
                        <a:solidFill>
                          <a:srgbClr val="000000"/>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lnSpc>
                          <a:spcPct val="150000"/>
                        </a:lnSpc>
                      </a:pPr>
                      <a:r>
                        <a:rPr lang="en-US" sz="3000" b="1" i="0" u="none" strike="noStrike" dirty="0" smtClean="0">
                          <a:solidFill>
                            <a:srgbClr val="000000"/>
                          </a:solidFill>
                          <a:latin typeface="+mn-lt"/>
                          <a:cs typeface="Arial" pitchFamily="34" charset="0"/>
                        </a:rPr>
                        <a:t>  Providers</a:t>
                      </a:r>
                      <a:endParaRPr lang="en-US" sz="3000" b="1" i="0" u="none" strike="noStrike" dirty="0">
                        <a:solidFill>
                          <a:srgbClr val="000000"/>
                        </a:solidFill>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3000" b="1" i="0" u="none" strike="noStrike" kern="1200" dirty="0" smtClean="0">
                          <a:solidFill>
                            <a:srgbClr val="000000"/>
                          </a:solidFill>
                          <a:latin typeface="+mn-lt"/>
                          <a:ea typeface="+mn-ea"/>
                          <a:cs typeface="Arial" pitchFamily="34" charset="0"/>
                        </a:rPr>
                        <a:t>1,342</a:t>
                      </a:r>
                      <a:endParaRPr lang="en-US" sz="3000" b="1" i="0" u="none" strike="noStrike" kern="1200" dirty="0">
                        <a:solidFill>
                          <a:srgbClr val="000000"/>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lnSpc>
                          <a:spcPct val="150000"/>
                        </a:lnSpc>
                      </a:pPr>
                      <a:r>
                        <a:rPr lang="en-US" sz="3000" b="1" i="0" u="none" strike="noStrike" dirty="0" smtClean="0">
                          <a:solidFill>
                            <a:srgbClr val="000000"/>
                          </a:solidFill>
                          <a:latin typeface="+mn-lt"/>
                          <a:cs typeface="Arial" pitchFamily="34" charset="0"/>
                        </a:rPr>
                        <a:t>  TOTAL </a:t>
                      </a:r>
                      <a:endParaRPr lang="en-US" sz="3000" b="1" i="0" u="none" strike="noStrike" dirty="0">
                        <a:solidFill>
                          <a:srgbClr val="000000"/>
                        </a:solidFill>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3000" b="1" i="0" u="none" strike="noStrike" kern="1200" dirty="0" smtClean="0">
                          <a:solidFill>
                            <a:srgbClr val="000000"/>
                          </a:solidFill>
                          <a:latin typeface="+mn-lt"/>
                          <a:ea typeface="+mn-ea"/>
                          <a:cs typeface="Arial" pitchFamily="34" charset="0"/>
                        </a:rPr>
                        <a:t>51,306</a:t>
                      </a:r>
                      <a:endParaRPr lang="en-US" sz="3000" b="1" i="0" u="none" strike="noStrike" kern="1200" dirty="0">
                        <a:solidFill>
                          <a:srgbClr val="000000"/>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71378" y="6171685"/>
            <a:ext cx="450141"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756047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590"/>
            <a:ext cx="7315200" cy="1325563"/>
          </a:xfrm>
        </p:spPr>
        <p:txBody>
          <a:bodyPr/>
          <a:lstStyle/>
          <a:p>
            <a:r>
              <a:rPr lang="en-US" dirty="0" smtClean="0"/>
              <a:t>Unduplicated </a:t>
            </a:r>
            <a:r>
              <a:rPr lang="en-US" dirty="0"/>
              <a:t>Intensively Served </a:t>
            </a:r>
            <a:r>
              <a:rPr lang="en-US" dirty="0" smtClean="0"/>
              <a:t>by Initiative/Program</a:t>
            </a:r>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526426706"/>
              </p:ext>
            </p:extLst>
          </p:nvPr>
        </p:nvGraphicFramePr>
        <p:xfrm>
          <a:off x="325742" y="1817604"/>
          <a:ext cx="7595947" cy="3966207"/>
        </p:xfrm>
        <a:graphic>
          <a:graphicData uri="http://schemas.openxmlformats.org/drawingml/2006/table">
            <a:tbl>
              <a:tblPr firstRow="1" bandRow="1">
                <a:tableStyleId>{5C22544A-7EE6-4342-B048-85BDC9FD1C3A}</a:tableStyleId>
              </a:tblPr>
              <a:tblGrid>
                <a:gridCol w="2380136"/>
                <a:gridCol w="1166326"/>
                <a:gridCol w="1352939"/>
                <a:gridCol w="1166326"/>
                <a:gridCol w="1530220"/>
              </a:tblGrid>
              <a:tr h="701039">
                <a:tc>
                  <a:txBody>
                    <a:bodyPr/>
                    <a:lstStyle/>
                    <a:p>
                      <a:pPr algn="ctr" rtl="0" fontAlgn="b"/>
                      <a:r>
                        <a:rPr lang="en-US" sz="2000" b="1" u="none" strike="noStrike" dirty="0">
                          <a:solidFill>
                            <a:schemeClr val="tx1"/>
                          </a:solidFill>
                          <a:effectLst/>
                        </a:rPr>
                        <a:t>Unduplicated Clients by Initiative/Project</a:t>
                      </a:r>
                      <a:endParaRPr lang="en-US" sz="2000" b="1" i="0" u="none" strike="noStrike" dirty="0">
                        <a:solidFill>
                          <a:schemeClr val="tx1"/>
                        </a:solidFill>
                        <a:effectLst/>
                        <a:latin typeface="Calibri"/>
                      </a:endParaRPr>
                    </a:p>
                  </a:txBody>
                  <a:tcPr marL="9044" marR="9044" marT="9044" marB="0" anchor="b"/>
                </a:tc>
                <a:tc>
                  <a:txBody>
                    <a:bodyPr/>
                    <a:lstStyle/>
                    <a:p>
                      <a:pPr algn="ctr" rtl="0" fontAlgn="b"/>
                      <a:r>
                        <a:rPr lang="en-US" sz="2000" b="1" u="none" strike="noStrike" dirty="0">
                          <a:solidFill>
                            <a:schemeClr val="tx1"/>
                          </a:solidFill>
                          <a:effectLst/>
                        </a:rPr>
                        <a:t>Children</a:t>
                      </a:r>
                      <a:endParaRPr lang="en-US" sz="2000" b="1" i="0" u="none" strike="noStrike" dirty="0">
                        <a:solidFill>
                          <a:schemeClr val="tx1"/>
                        </a:solidFill>
                        <a:effectLst/>
                        <a:latin typeface="Calibri"/>
                      </a:endParaRPr>
                    </a:p>
                  </a:txBody>
                  <a:tcPr marL="9044" marR="9044" marT="9044" marB="0" anchor="b"/>
                </a:tc>
                <a:tc>
                  <a:txBody>
                    <a:bodyPr/>
                    <a:lstStyle/>
                    <a:p>
                      <a:pPr algn="ctr" rtl="0" fontAlgn="b"/>
                      <a:r>
                        <a:rPr lang="en-US" sz="2000" b="1" u="none" strike="noStrike" dirty="0">
                          <a:solidFill>
                            <a:schemeClr val="tx1"/>
                          </a:solidFill>
                          <a:effectLst/>
                        </a:rPr>
                        <a:t>Parents/ Caregivers</a:t>
                      </a:r>
                      <a:endParaRPr lang="en-US" sz="2000" b="1" i="0" u="none" strike="noStrike" dirty="0">
                        <a:solidFill>
                          <a:schemeClr val="tx1"/>
                        </a:solidFill>
                        <a:effectLst/>
                        <a:latin typeface="Calibri"/>
                      </a:endParaRPr>
                    </a:p>
                  </a:txBody>
                  <a:tcPr marL="9044" marR="9044" marT="9044" marB="0" anchor="b"/>
                </a:tc>
                <a:tc>
                  <a:txBody>
                    <a:bodyPr/>
                    <a:lstStyle/>
                    <a:p>
                      <a:pPr algn="ctr" rtl="0" fontAlgn="b"/>
                      <a:r>
                        <a:rPr lang="en-US" sz="2000" b="1" u="none" strike="noStrike" dirty="0">
                          <a:solidFill>
                            <a:schemeClr val="tx1"/>
                          </a:solidFill>
                          <a:effectLst/>
                        </a:rPr>
                        <a:t>Providers</a:t>
                      </a:r>
                      <a:endParaRPr lang="en-US" sz="2000" b="1" i="0" u="none" strike="noStrike" dirty="0">
                        <a:solidFill>
                          <a:schemeClr val="tx1"/>
                        </a:solidFill>
                        <a:effectLst/>
                        <a:latin typeface="Calibri"/>
                      </a:endParaRPr>
                    </a:p>
                  </a:txBody>
                  <a:tcPr marL="9044" marR="9044" marT="9044" marB="0" anchor="b"/>
                </a:tc>
                <a:tc>
                  <a:txBody>
                    <a:bodyPr/>
                    <a:lstStyle/>
                    <a:p>
                      <a:pPr algn="ctr" rtl="0" fontAlgn="b"/>
                      <a:r>
                        <a:rPr lang="en-US" sz="2000" b="1" u="none" strike="noStrike" dirty="0">
                          <a:solidFill>
                            <a:schemeClr val="tx1"/>
                          </a:solidFill>
                          <a:effectLst/>
                        </a:rPr>
                        <a:t>TOTAL</a:t>
                      </a:r>
                      <a:endParaRPr lang="en-US" sz="2000" b="1" i="0" u="none" strike="noStrike" dirty="0">
                        <a:solidFill>
                          <a:schemeClr val="tx1"/>
                        </a:solidFill>
                        <a:effectLst/>
                        <a:latin typeface="Calibri"/>
                      </a:endParaRPr>
                    </a:p>
                  </a:txBody>
                  <a:tcPr marL="9044" marR="9044" marT="9044" marB="0" anchor="b"/>
                </a:tc>
              </a:tr>
              <a:tr h="395296">
                <a:tc>
                  <a:txBody>
                    <a:bodyPr/>
                    <a:lstStyle/>
                    <a:p>
                      <a:pPr algn="l" rtl="0" fontAlgn="b"/>
                      <a:r>
                        <a:rPr lang="en-US" sz="2000" b="1" u="none" strike="noStrike" dirty="0">
                          <a:effectLst/>
                        </a:rPr>
                        <a:t>Oral Health Initiative (OHI)</a:t>
                      </a:r>
                      <a:endParaRPr lang="en-US" sz="2000" b="1" i="0" u="none" strike="noStrike" dirty="0">
                        <a:solidFill>
                          <a:srgbClr val="000000"/>
                        </a:solidFill>
                        <a:effectLst/>
                        <a:latin typeface="Calibri"/>
                      </a:endParaRPr>
                    </a:p>
                  </a:txBody>
                  <a:tcPr marL="9044" marR="9044" marT="9044"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23,012</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6,091</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b="1" u="none" strike="noStrike" dirty="0" smtClean="0">
                          <a:effectLst/>
                        </a:rPr>
                        <a:t>29,103</a:t>
                      </a:r>
                      <a:endParaRPr lang="en-US" sz="2000" b="1"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91777">
                <a:tc>
                  <a:txBody>
                    <a:bodyPr/>
                    <a:lstStyle/>
                    <a:p>
                      <a:pPr algn="l" rtl="0" fontAlgn="b"/>
                      <a:r>
                        <a:rPr lang="en-US" sz="2000" b="1" u="none" strike="noStrike" dirty="0">
                          <a:effectLst/>
                        </a:rPr>
                        <a:t>Healthy Development Services (HDS)</a:t>
                      </a:r>
                      <a:endParaRPr lang="en-US" sz="2000" b="1" i="0" u="none" strike="noStrike" dirty="0">
                        <a:solidFill>
                          <a:srgbClr val="000000"/>
                        </a:solidFill>
                        <a:effectLst/>
                        <a:latin typeface="Calibri"/>
                      </a:endParaRPr>
                    </a:p>
                  </a:txBody>
                  <a:tcPr marL="9044" marR="9044" marT="9044"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12,947</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13,102</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b="1" u="none" strike="noStrike" dirty="0" smtClean="0">
                          <a:effectLst/>
                        </a:rPr>
                        <a:t>26,049</a:t>
                      </a:r>
                      <a:endParaRPr lang="en-US" sz="2000" b="1"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68960">
                <a:tc>
                  <a:txBody>
                    <a:bodyPr/>
                    <a:lstStyle/>
                    <a:p>
                      <a:pPr algn="l" rtl="0" fontAlgn="b"/>
                      <a:r>
                        <a:rPr lang="en-US" sz="2000" b="1" u="none" strike="noStrike" dirty="0">
                          <a:effectLst/>
                        </a:rPr>
                        <a:t>Quality Preschool Initiative (QPI)</a:t>
                      </a:r>
                      <a:endParaRPr lang="en-US" sz="2000" b="1" i="0" u="none" strike="noStrike" dirty="0">
                        <a:solidFill>
                          <a:srgbClr val="000000"/>
                        </a:solidFill>
                        <a:effectLst/>
                        <a:latin typeface="Calibri"/>
                      </a:endParaRPr>
                    </a:p>
                  </a:txBody>
                  <a:tcPr marL="9044" marR="9044" marT="9044"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11,922</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2,548</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1,342</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b="1" u="none" strike="noStrike" dirty="0" smtClean="0">
                          <a:effectLst/>
                        </a:rPr>
                        <a:t>15,812</a:t>
                      </a:r>
                      <a:endParaRPr lang="en-US" sz="2000" b="1"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96">
                <a:tc>
                  <a:txBody>
                    <a:bodyPr/>
                    <a:lstStyle/>
                    <a:p>
                      <a:pPr algn="l" rtl="0" fontAlgn="b"/>
                      <a:r>
                        <a:rPr lang="en-US" sz="2000" b="1" u="none" strike="noStrike" dirty="0">
                          <a:effectLst/>
                        </a:rPr>
                        <a:t>First 5 First Steps (F5FS)</a:t>
                      </a:r>
                      <a:endParaRPr lang="en-US" sz="2000" b="1" i="0" u="none" strike="noStrike" dirty="0">
                        <a:solidFill>
                          <a:srgbClr val="000000"/>
                        </a:solidFill>
                        <a:effectLst/>
                        <a:latin typeface="Calibri"/>
                      </a:endParaRPr>
                    </a:p>
                  </a:txBody>
                  <a:tcPr marL="9044" marR="9044" marT="9044"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596</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741</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ctr"/>
                      <a:r>
                        <a:rPr lang="en-US" sz="2000" u="none" strike="noStrike" dirty="0" smtClean="0">
                          <a:effectLst/>
                        </a:rPr>
                        <a:t>-</a:t>
                      </a:r>
                      <a:r>
                        <a:rPr lang="en-US" sz="2000" u="none" strike="noStrike" dirty="0">
                          <a:effectLst/>
                        </a:rPr>
                        <a:t> </a:t>
                      </a:r>
                      <a:endParaRPr lang="en-US" sz="2000" b="0" i="0" u="none" strike="noStrike" dirty="0">
                        <a:solidFill>
                          <a:srgbClr val="000000"/>
                        </a:solidFill>
                        <a:effectLst/>
                        <a:latin typeface="Arial"/>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b="1" u="none" strike="noStrike" dirty="0" smtClean="0">
                          <a:effectLst/>
                        </a:rPr>
                        <a:t>1,337</a:t>
                      </a:r>
                      <a:endParaRPr lang="en-US" sz="2000" b="1"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96">
                <a:tc>
                  <a:txBody>
                    <a:bodyPr/>
                    <a:lstStyle/>
                    <a:p>
                      <a:pPr algn="l" rtl="0" fontAlgn="b"/>
                      <a:r>
                        <a:rPr lang="en-US" sz="2000" b="1" u="none" strike="noStrike" dirty="0" err="1">
                          <a:effectLst/>
                        </a:rPr>
                        <a:t>KidSTART</a:t>
                      </a:r>
                      <a:r>
                        <a:rPr lang="en-US" sz="2000" b="1" u="none" strike="noStrike" dirty="0">
                          <a:effectLst/>
                        </a:rPr>
                        <a:t> Center</a:t>
                      </a:r>
                      <a:endParaRPr lang="en-US" sz="2000" b="1" i="0" u="none" strike="noStrike" dirty="0">
                        <a:solidFill>
                          <a:srgbClr val="000000"/>
                        </a:solidFill>
                        <a:effectLst/>
                        <a:latin typeface="Calibri"/>
                      </a:endParaRPr>
                    </a:p>
                  </a:txBody>
                  <a:tcPr marL="9044" marR="9044" marT="9044"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210</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u="none" strike="noStrike" dirty="0" smtClean="0">
                          <a:effectLst/>
                        </a:rPr>
                        <a:t>320</a:t>
                      </a:r>
                      <a:endParaRPr lang="en-US" sz="2000" b="0"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ctr"/>
                      <a:r>
                        <a:rPr lang="en-US" sz="2000" u="none" strike="noStrike" dirty="0" smtClean="0">
                          <a:effectLst/>
                        </a:rPr>
                        <a:t>-</a:t>
                      </a:r>
                      <a:r>
                        <a:rPr lang="en-US" sz="2000" u="none" strike="noStrike" dirty="0">
                          <a:effectLst/>
                        </a:rPr>
                        <a:t> </a:t>
                      </a:r>
                      <a:endParaRPr lang="en-US" sz="2000" b="0" i="0" u="none" strike="noStrike" dirty="0">
                        <a:solidFill>
                          <a:srgbClr val="000000"/>
                        </a:solidFill>
                        <a:effectLst/>
                        <a:latin typeface="Arial"/>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n-US" sz="2000" b="1" u="none" strike="noStrike" dirty="0" smtClean="0">
                          <a:effectLst/>
                        </a:rPr>
                        <a:t>530</a:t>
                      </a:r>
                      <a:endParaRPr lang="en-US" sz="2000" b="1" i="0" u="none" strike="noStrike" dirty="0">
                        <a:solidFill>
                          <a:srgbClr val="000000"/>
                        </a:solidFill>
                        <a:effectLst/>
                        <a:latin typeface="Calibri"/>
                      </a:endParaRPr>
                    </a:p>
                  </a:txBody>
                  <a:tcPr marL="9044" marR="81399" marT="9044"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96">
                <a:tc>
                  <a:txBody>
                    <a:bodyPr/>
                    <a:lstStyle/>
                    <a:p>
                      <a:pPr algn="r" rtl="0" fontAlgn="b"/>
                      <a:r>
                        <a:rPr lang="en-US" sz="2000" b="1" u="none" strike="noStrike" dirty="0">
                          <a:effectLst/>
                        </a:rPr>
                        <a:t>TOTAL</a:t>
                      </a:r>
                      <a:endParaRPr lang="en-US" sz="2000" b="1" i="0" u="none" strike="noStrike" dirty="0">
                        <a:solidFill>
                          <a:srgbClr val="000000"/>
                        </a:solidFill>
                        <a:effectLst/>
                        <a:latin typeface="Calibri"/>
                      </a:endParaRPr>
                    </a:p>
                  </a:txBody>
                  <a:tcPr marL="9044" marR="81399" marT="9044" marB="0" anchor="b"/>
                </a:tc>
                <a:tc>
                  <a:txBody>
                    <a:bodyPr/>
                    <a:lstStyle/>
                    <a:p>
                      <a:pPr algn="r" rtl="0" fontAlgn="ctr"/>
                      <a:r>
                        <a:rPr lang="en-US" sz="2000" b="1" u="none" strike="noStrike" dirty="0" smtClean="0">
                          <a:effectLst/>
                        </a:rPr>
                        <a:t>48,687</a:t>
                      </a:r>
                      <a:endParaRPr lang="en-US" sz="2000" b="1" i="0" u="none" strike="noStrike" dirty="0">
                        <a:solidFill>
                          <a:srgbClr val="000000"/>
                        </a:solidFill>
                        <a:effectLst/>
                        <a:latin typeface="Calibri"/>
                      </a:endParaRPr>
                    </a:p>
                  </a:txBody>
                  <a:tcPr marL="9044" marR="81399" marT="9044" marB="0" anchor="ctr"/>
                </a:tc>
                <a:tc>
                  <a:txBody>
                    <a:bodyPr/>
                    <a:lstStyle/>
                    <a:p>
                      <a:pPr algn="r" rtl="0" fontAlgn="ctr"/>
                      <a:r>
                        <a:rPr lang="en-US" sz="2000" b="1" u="none" strike="noStrike" dirty="0" smtClean="0">
                          <a:effectLst/>
                        </a:rPr>
                        <a:t>22,802</a:t>
                      </a:r>
                      <a:endParaRPr lang="en-US" sz="2000" b="1" i="0" u="none" strike="noStrike" dirty="0">
                        <a:solidFill>
                          <a:srgbClr val="000000"/>
                        </a:solidFill>
                        <a:effectLst/>
                        <a:latin typeface="Calibri"/>
                      </a:endParaRPr>
                    </a:p>
                  </a:txBody>
                  <a:tcPr marL="9044" marR="81399" marT="9044" marB="0" anchor="ctr"/>
                </a:tc>
                <a:tc>
                  <a:txBody>
                    <a:bodyPr/>
                    <a:lstStyle/>
                    <a:p>
                      <a:pPr algn="r" rtl="0" fontAlgn="ctr"/>
                      <a:r>
                        <a:rPr lang="en-US" sz="2000" b="1" u="none" strike="noStrike" dirty="0" smtClean="0">
                          <a:effectLst/>
                        </a:rPr>
                        <a:t>1,342</a:t>
                      </a:r>
                      <a:endParaRPr lang="en-US" sz="2000" b="1" i="0" u="none" strike="noStrike" dirty="0">
                        <a:solidFill>
                          <a:srgbClr val="000000"/>
                        </a:solidFill>
                        <a:effectLst/>
                        <a:latin typeface="Calibri"/>
                      </a:endParaRPr>
                    </a:p>
                  </a:txBody>
                  <a:tcPr marL="9044" marR="81399" marT="9044" marB="0" anchor="ctr"/>
                </a:tc>
                <a:tc>
                  <a:txBody>
                    <a:bodyPr/>
                    <a:lstStyle/>
                    <a:p>
                      <a:pPr algn="r" rtl="0" fontAlgn="ctr"/>
                      <a:r>
                        <a:rPr lang="en-US" sz="2000" b="1" u="none" strike="noStrike" dirty="0" smtClean="0">
                          <a:effectLst/>
                        </a:rPr>
                        <a:t>72,831</a:t>
                      </a:r>
                      <a:endParaRPr lang="en-US" sz="2000" b="1" i="0" u="none" strike="noStrike" dirty="0">
                        <a:solidFill>
                          <a:srgbClr val="000000"/>
                        </a:solidFill>
                        <a:effectLst/>
                        <a:latin typeface="Calibri"/>
                      </a:endParaRPr>
                    </a:p>
                  </a:txBody>
                  <a:tcPr marL="9044" marR="81399" marT="9044" marB="0" anchor="ctr"/>
                </a:tc>
              </a:tr>
            </a:tbl>
          </a:graphicData>
        </a:graphic>
      </p:graphicFrame>
      <p:sp>
        <p:nvSpPr>
          <p:cNvPr id="8" name="TextBox 7"/>
          <p:cNvSpPr txBox="1"/>
          <p:nvPr/>
        </p:nvSpPr>
        <p:spPr>
          <a:xfrm>
            <a:off x="271378" y="6171685"/>
            <a:ext cx="450141"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3115851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a:t>
            </a:r>
            <a:r>
              <a:rPr lang="en-US" dirty="0" smtClean="0"/>
              <a:t>Gender </a:t>
            </a:r>
            <a:br>
              <a:rPr lang="en-US" dirty="0" smtClean="0"/>
            </a:br>
            <a:r>
              <a:rPr lang="en-US" dirty="0" smtClean="0"/>
              <a:t>and </a:t>
            </a:r>
            <a:r>
              <a:rPr lang="en-US" dirty="0"/>
              <a:t>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6033689"/>
              </p:ext>
            </p:extLst>
          </p:nvPr>
        </p:nvGraphicFramePr>
        <p:xfrm>
          <a:off x="1705629" y="1976437"/>
          <a:ext cx="5489930" cy="3027046"/>
        </p:xfrm>
        <a:graphic>
          <a:graphicData uri="http://schemas.openxmlformats.org/drawingml/2006/table">
            <a:tbl>
              <a:tblPr firstRow="1" bandRow="1">
                <a:tableStyleId>{5C22544A-7EE6-4342-B048-85BDC9FD1C3A}</a:tableStyleId>
              </a:tblPr>
              <a:tblGrid>
                <a:gridCol w="1251419"/>
                <a:gridCol w="2103839"/>
                <a:gridCol w="2134672"/>
              </a:tblGrid>
              <a:tr h="370840">
                <a:tc gridSpan="2">
                  <a:txBody>
                    <a:bodyPr/>
                    <a:lstStyle/>
                    <a:p>
                      <a:pPr algn="ctr">
                        <a:lnSpc>
                          <a:spcPct val="150000"/>
                        </a:lnSpc>
                      </a:pPr>
                      <a:r>
                        <a:rPr lang="en-US" sz="2800" b="1" i="0" u="none" strike="noStrike" dirty="0" smtClean="0">
                          <a:solidFill>
                            <a:srgbClr val="000000"/>
                          </a:solidFill>
                          <a:latin typeface="+mn-lt"/>
                          <a:cs typeface="Arial" pitchFamily="34" charset="0"/>
                        </a:rPr>
                        <a:t>Children Served</a:t>
                      </a:r>
                      <a:endParaRPr lang="en-US"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lnSpc>
                          <a:spcPct val="150000"/>
                        </a:lnSpc>
                      </a:pPr>
                      <a:r>
                        <a:rPr lang="en-US" sz="2800" b="1" i="0" u="none" strike="noStrike" kern="1200" dirty="0" smtClean="0">
                          <a:solidFill>
                            <a:srgbClr val="000000"/>
                          </a:solidFill>
                          <a:latin typeface="+mn-lt"/>
                          <a:ea typeface="+mn-ea"/>
                          <a:cs typeface="Arial" pitchFamily="34" charset="0"/>
                        </a:rPr>
                        <a:t>% of Clients</a:t>
                      </a:r>
                      <a:endParaRPr lang="en-US" sz="2800" b="1" i="0" u="none" strike="noStrike" kern="1200" dirty="0">
                        <a:solidFill>
                          <a:srgbClr val="000000"/>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60">
                <a:tc rowSpan="2">
                  <a:txBody>
                    <a:bodyPr/>
                    <a:lstStyle/>
                    <a:p>
                      <a:pPr algn="l" fontAlgn="b">
                        <a:lnSpc>
                          <a:spcPct val="100000"/>
                        </a:lnSpc>
                      </a:pPr>
                      <a:r>
                        <a:rPr lang="en-US" sz="2600" b="1" i="0" u="none" strike="noStrike" dirty="0" smtClean="0">
                          <a:solidFill>
                            <a:srgbClr val="000000"/>
                          </a:solidFill>
                          <a:latin typeface="+mn-lt"/>
                          <a:cs typeface="Arial" pitchFamily="34" charset="0"/>
                        </a:rPr>
                        <a:t>  Gender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2600" b="1" i="0" u="none" strike="noStrike" dirty="0" smtClean="0">
                          <a:solidFill>
                            <a:srgbClr val="000000"/>
                          </a:solidFill>
                          <a:latin typeface="+mn-lt"/>
                          <a:cs typeface="Arial" pitchFamily="34" charset="0"/>
                        </a:rPr>
                        <a:t>Boys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600" b="1" i="0" u="none" strike="noStrike" kern="1200" dirty="0" smtClean="0">
                          <a:solidFill>
                            <a:srgbClr val="000000"/>
                          </a:solidFill>
                          <a:latin typeface="+mn-lt"/>
                          <a:ea typeface="+mn-ea"/>
                          <a:cs typeface="Arial" pitchFamily="34" charset="0"/>
                        </a:rPr>
                        <a:t>54.6%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60">
                <a:tc vMerge="1">
                  <a:txBody>
                    <a:bodyPr/>
                    <a:lstStyle/>
                    <a:p>
                      <a:endParaRPr lang="en-US"/>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600" b="1" i="0" u="none" strike="noStrike" dirty="0" smtClean="0">
                          <a:solidFill>
                            <a:srgbClr val="000000"/>
                          </a:solidFill>
                          <a:latin typeface="+mn-lt"/>
                          <a:cs typeface="Arial" pitchFamily="34" charset="0"/>
                        </a:rPr>
                        <a:t>Girls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600" b="1" i="0" u="none" strike="noStrike" kern="1200" dirty="0" smtClean="0">
                          <a:solidFill>
                            <a:srgbClr val="000000"/>
                          </a:solidFill>
                          <a:latin typeface="+mn-lt"/>
                          <a:ea typeface="+mn-ea"/>
                          <a:cs typeface="Arial"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lnSpc>
                          <a:spcPct val="100000"/>
                        </a:lnSpc>
                      </a:pPr>
                      <a:endParaRPr lang="en-US" sz="200" b="0" i="0" u="none" strike="noStrike" dirty="0" smtClean="0">
                        <a:solidFill>
                          <a:srgbClr val="000000"/>
                        </a:solidFill>
                        <a:latin typeface="+mn-lt"/>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lnSpc>
                          <a:spcPct val="100000"/>
                        </a:lnSpc>
                      </a:pPr>
                      <a:endParaRPr lang="en-US" sz="200" b="0" i="0" u="none" strike="noStrike" dirty="0" smtClean="0">
                        <a:solidFill>
                          <a:srgbClr val="000000"/>
                        </a:solidFill>
                        <a:latin typeface="+mn-lt"/>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0" i="0" u="none" strike="noStrike" kern="1200" dirty="0" smtClean="0">
                        <a:solidFill>
                          <a:srgbClr val="000000"/>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599123">
                <a:tc rowSpan="2">
                  <a:txBody>
                    <a:bodyPr/>
                    <a:lstStyle/>
                    <a:p>
                      <a:pPr algn="l" fontAlgn="b">
                        <a:lnSpc>
                          <a:spcPct val="100000"/>
                        </a:lnSpc>
                      </a:pPr>
                      <a:r>
                        <a:rPr lang="en-US" sz="2600" b="1" i="0" u="none" strike="noStrike" dirty="0" smtClean="0">
                          <a:solidFill>
                            <a:srgbClr val="000000"/>
                          </a:solidFill>
                          <a:latin typeface="+mn-lt"/>
                          <a:cs typeface="Arial" pitchFamily="34" charset="0"/>
                        </a:rPr>
                        <a:t>  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2600" b="1" i="0" u="none" strike="noStrike" dirty="0" smtClean="0">
                          <a:solidFill>
                            <a:srgbClr val="000000"/>
                          </a:solidFill>
                          <a:latin typeface="+mn-lt"/>
                          <a:cs typeface="Arial" pitchFamily="34" charset="0"/>
                        </a:rPr>
                        <a:t>3-5 years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600" b="1" i="0" u="none" strike="noStrike" kern="1200" dirty="0" smtClean="0">
                          <a:solidFill>
                            <a:srgbClr val="000000"/>
                          </a:solidFill>
                          <a:latin typeface="+mn-lt"/>
                          <a:ea typeface="+mn-ea"/>
                          <a:cs typeface="Arial" pitchFamily="34" charset="0"/>
                        </a:rPr>
                        <a:t>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9123">
                <a:tc vMerge="1">
                  <a:txBody>
                    <a:bodyPr/>
                    <a:lstStyle/>
                    <a:p>
                      <a:endParaRPr lang="en-US"/>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600" b="1" i="0" u="none" strike="noStrike" dirty="0" smtClean="0">
                          <a:solidFill>
                            <a:srgbClr val="000000"/>
                          </a:solidFill>
                          <a:latin typeface="+mn-lt"/>
                          <a:cs typeface="Arial" pitchFamily="34" charset="0"/>
                        </a:rPr>
                        <a:t>Under 3 years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600" b="1" i="0" u="none" strike="noStrike" kern="1200" dirty="0" smtClean="0">
                          <a:solidFill>
                            <a:srgbClr val="000000"/>
                          </a:solidFill>
                          <a:latin typeface="+mn-lt"/>
                          <a:ea typeface="+mn-ea"/>
                          <a:cs typeface="Arial" pitchFamily="34" charset="0"/>
                        </a:rPr>
                        <a:t>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71378" y="6171685"/>
            <a:ext cx="450141"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749683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121760934"/>
              </p:ext>
            </p:extLst>
          </p:nvPr>
        </p:nvGraphicFramePr>
        <p:xfrm>
          <a:off x="0" y="1466153"/>
          <a:ext cx="9144001" cy="48989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Demographics</a:t>
            </a:r>
          </a:p>
        </p:txBody>
      </p:sp>
      <p:sp>
        <p:nvSpPr>
          <p:cNvPr id="8" name="TextBox 7"/>
          <p:cNvSpPr txBox="1"/>
          <p:nvPr/>
        </p:nvSpPr>
        <p:spPr>
          <a:xfrm>
            <a:off x="271378" y="6180415"/>
            <a:ext cx="450141"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2249399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Languages </a:t>
            </a:r>
            <a:r>
              <a:rPr lang="en-US" dirty="0" smtClean="0"/>
              <a:t/>
            </a:r>
            <a:br>
              <a:rPr lang="en-US" dirty="0" smtClean="0"/>
            </a:br>
            <a:r>
              <a:rPr lang="en-US" dirty="0" smtClean="0"/>
              <a:t>Spoken</a:t>
            </a:r>
            <a:endParaRPr lang="en-US"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930686069"/>
              </p:ext>
            </p:extLst>
          </p:nvPr>
        </p:nvGraphicFramePr>
        <p:xfrm>
          <a:off x="538116" y="2660456"/>
          <a:ext cx="7913185" cy="2209800"/>
        </p:xfrm>
        <a:graphic>
          <a:graphicData uri="http://schemas.openxmlformats.org/drawingml/2006/table">
            <a:tbl>
              <a:tblPr firstRow="1" bandRow="1">
                <a:tableStyleId>{5C22544A-7EE6-4342-B048-85BDC9FD1C3A}</a:tableStyleId>
              </a:tblPr>
              <a:tblGrid>
                <a:gridCol w="2374744"/>
                <a:gridCol w="1315844"/>
                <a:gridCol w="1576039"/>
                <a:gridCol w="1397620"/>
                <a:gridCol w="124893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cs typeface="Arial" panose="020B0604020202020204" pitchFamily="34" charset="0"/>
                        </a:rPr>
                        <a:t>Languages Spoken by Clients Served</a:t>
                      </a:r>
                      <a:endParaRPr lang="en-US" sz="2000" dirty="0">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cs typeface="Arial" panose="020B0604020202020204" pitchFamily="34" charset="0"/>
                        </a:rPr>
                        <a:t>% Children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cs typeface="Arial" panose="020B0604020202020204" pitchFamily="34" charset="0"/>
                        </a:rPr>
                        <a:t>% Parents/ Caregivers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cs typeface="Arial" panose="020B0604020202020204" pitchFamily="34" charset="0"/>
                        </a:rPr>
                        <a:t>% Providers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cs typeface="Arial" panose="020B0604020202020204" pitchFamily="34" charset="0"/>
                        </a:rPr>
                        <a:t>% Total Clients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b="1" i="0" u="none" strike="noStrike" dirty="0" smtClean="0">
                          <a:solidFill>
                            <a:srgbClr val="000000"/>
                          </a:solidFill>
                          <a:latin typeface="+mn-lt"/>
                          <a:cs typeface="Arial" panose="020B0604020202020204" pitchFamily="34" charset="0"/>
                        </a:rPr>
                        <a:t> English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dirty="0" smtClean="0">
                          <a:latin typeface="+mn-lt"/>
                          <a:cs typeface="Arial" panose="020B0604020202020204" pitchFamily="34" charset="0"/>
                        </a:rPr>
                        <a:t>55.3%</a:t>
                      </a:r>
                      <a:endParaRPr lang="en-US"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dirty="0" smtClean="0">
                          <a:latin typeface="+mn-lt"/>
                          <a:cs typeface="Arial" panose="020B0604020202020204" pitchFamily="34" charset="0"/>
                        </a:rPr>
                        <a:t>61.4%</a:t>
                      </a:r>
                      <a:endParaRPr lang="en-US"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dirty="0" smtClean="0">
                          <a:latin typeface="+mn-lt"/>
                          <a:cs typeface="Arial" panose="020B0604020202020204" pitchFamily="34" charset="0"/>
                        </a:rPr>
                        <a:t>84.9%</a:t>
                      </a:r>
                      <a:endParaRPr lang="en-US"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b="1" dirty="0" smtClean="0">
                          <a:latin typeface="+mn-lt"/>
                          <a:cs typeface="Arial" panose="020B0604020202020204" pitchFamily="34" charset="0"/>
                        </a:rPr>
                        <a:t>58.3%</a:t>
                      </a:r>
                      <a:endParaRPr lang="en-US"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b="1" i="0" u="none" strike="noStrike" dirty="0" smtClean="0">
                          <a:solidFill>
                            <a:srgbClr val="000000"/>
                          </a:solidFill>
                          <a:latin typeface="+mn-lt"/>
                          <a:cs typeface="Arial" panose="020B0604020202020204" pitchFamily="34" charset="0"/>
                        </a:rPr>
                        <a:t> Spanish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dirty="0" smtClean="0">
                          <a:latin typeface="+mn-lt"/>
                          <a:cs typeface="Arial" panose="020B0604020202020204" pitchFamily="34" charset="0"/>
                        </a:rPr>
                        <a:t>39.2%</a:t>
                      </a:r>
                      <a:endParaRPr lang="en-US"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dirty="0" smtClean="0">
                          <a:latin typeface="+mn-lt"/>
                          <a:cs typeface="Arial" panose="020B0604020202020204" pitchFamily="34" charset="0"/>
                        </a:rPr>
                        <a:t>33.4%</a:t>
                      </a:r>
                      <a:endParaRPr lang="en-US"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dirty="0" smtClean="0">
                          <a:latin typeface="+mn-lt"/>
                          <a:cs typeface="Arial" panose="020B0604020202020204" pitchFamily="34" charset="0"/>
                        </a:rPr>
                        <a:t>10.7%</a:t>
                      </a:r>
                      <a:endParaRPr lang="en-US"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b="1" dirty="0" smtClean="0">
                          <a:latin typeface="+mn-lt"/>
                          <a:cs typeface="Arial" panose="020B0604020202020204" pitchFamily="34" charset="0"/>
                        </a:rPr>
                        <a:t>36.4%</a:t>
                      </a:r>
                      <a:endParaRPr lang="en-US"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b="1" i="0" u="none" strike="noStrike" dirty="0" smtClean="0">
                          <a:solidFill>
                            <a:srgbClr val="000000"/>
                          </a:solidFill>
                          <a:latin typeface="+mn-lt"/>
                          <a:cs typeface="Arial" panose="020B0604020202020204" pitchFamily="34" charset="0"/>
                        </a:rPr>
                        <a:t> All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dirty="0" smtClean="0">
                          <a:latin typeface="+mn-lt"/>
                          <a:cs typeface="Arial" panose="020B0604020202020204" pitchFamily="34" charset="0"/>
                        </a:rPr>
                        <a:t>5.5%</a:t>
                      </a:r>
                      <a:endParaRPr lang="en-US"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dirty="0" smtClean="0">
                          <a:latin typeface="+mn-lt"/>
                          <a:cs typeface="Arial" panose="020B0604020202020204" pitchFamily="34" charset="0"/>
                        </a:rPr>
                        <a:t>5.2%</a:t>
                      </a:r>
                      <a:endParaRPr lang="en-US"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dirty="0" smtClean="0">
                          <a:latin typeface="+mn-lt"/>
                          <a:cs typeface="Arial" panose="020B0604020202020204" pitchFamily="34" charset="0"/>
                        </a:rPr>
                        <a:t>4.4%</a:t>
                      </a:r>
                      <a:endParaRPr lang="en-US"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b="1" dirty="0" smtClean="0">
                          <a:latin typeface="+mn-lt"/>
                          <a:cs typeface="Arial" panose="020B0604020202020204" pitchFamily="34" charset="0"/>
                        </a:rPr>
                        <a:t>5.3%</a:t>
                      </a:r>
                      <a:endParaRPr lang="en-US" b="1"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71378" y="6171685"/>
            <a:ext cx="450141"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4135444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2146</TotalTime>
  <Words>1415</Words>
  <Application>Microsoft Office PowerPoint</Application>
  <PresentationFormat>On-screen Show (4:3)</PresentationFormat>
  <Paragraphs>219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VISION</vt:lpstr>
      <vt:lpstr>Types of Evaluation Reports</vt:lpstr>
      <vt:lpstr>3 Part State Annual Report</vt:lpstr>
      <vt:lpstr>Unduplicated Intensively Served Clients</vt:lpstr>
      <vt:lpstr>Unduplicated Intensively Served by Initiative/Program</vt:lpstr>
      <vt:lpstr>Demographics: Gender  and Age</vt:lpstr>
      <vt:lpstr>Demographics</vt:lpstr>
      <vt:lpstr>Demographics: Languages  Spoken</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Aiello-Hauser</dc:creator>
  <cp:lastModifiedBy>Hays, Karen</cp:lastModifiedBy>
  <cp:revision>168</cp:revision>
  <cp:lastPrinted>2018-10-04T16:48:41Z</cp:lastPrinted>
  <dcterms:created xsi:type="dcterms:W3CDTF">2015-10-19T22:02:47Z</dcterms:created>
  <dcterms:modified xsi:type="dcterms:W3CDTF">2018-10-05T21:32:16Z</dcterms:modified>
</cp:coreProperties>
</file>